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24120475" cy="34920238"/>
  <p:notesSz cx="9926638" cy="14355763"/>
  <p:defaultTextStyle>
    <a:defPPr>
      <a:defRPr lang="en-US"/>
    </a:defPPr>
    <a:lvl1pPr marL="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1pPr>
    <a:lvl2pPr marL="16866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2pPr>
    <a:lvl3pPr marL="337330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3pPr>
    <a:lvl4pPr marL="50599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4pPr>
    <a:lvl5pPr marL="674660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5pPr>
    <a:lvl6pPr marL="84332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6pPr>
    <a:lvl7pPr marL="1011989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7pPr>
    <a:lvl8pPr marL="1180654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8pPr>
    <a:lvl9pPr marL="1349319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4" userDrawn="1">
          <p15:clr>
            <a:srgbClr val="A4A3A4"/>
          </p15:clr>
        </p15:guide>
        <p15:guide id="2" pos="75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an Erez" initials="JE" lastIdx="1" clrIdx="0">
    <p:extLst>
      <p:ext uri="{19B8F6BF-5375-455C-9EA6-DF929625EA0E}">
        <p15:presenceInfo xmlns:p15="http://schemas.microsoft.com/office/powerpoint/2012/main" userId="Johanan Er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C3048"/>
    <a:srgbClr val="EEE0BC"/>
    <a:srgbClr val="CBCBCB"/>
    <a:srgbClr val="0066CC"/>
    <a:srgbClr val="D6C89C"/>
    <a:srgbClr val="0000FF"/>
    <a:srgbClr val="BDBDBD"/>
    <a:srgbClr val="B0B0B0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6" autoAdjust="0"/>
    <p:restoredTop sz="96310" autoAdjust="0"/>
  </p:normalViewPr>
  <p:slideViewPr>
    <p:cSldViewPr>
      <p:cViewPr>
        <p:scale>
          <a:sx n="50" d="100"/>
          <a:sy n="50" d="100"/>
        </p:scale>
        <p:origin x="1488" y="36"/>
      </p:cViewPr>
      <p:guideLst>
        <p:guide orient="horz" pos="21104"/>
        <p:guide pos="75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40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/>
          <a:lstStyle>
            <a:lvl1pPr algn="r">
              <a:defRPr sz="1700"/>
            </a:lvl1pPr>
          </a:lstStyle>
          <a:p>
            <a:fld id="{23A40088-17DA-4D44-8E63-AED8F83EFA44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3563" y="1076325"/>
            <a:ext cx="37195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286" tIns="66143" rIns="132286" bIns="661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2286" tIns="66143" rIns="132286" bIns="661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 anchor="b"/>
          <a:lstStyle>
            <a:lvl1pPr algn="r">
              <a:defRPr sz="1700"/>
            </a:lvl1pPr>
          </a:lstStyle>
          <a:p>
            <a:fld id="{17A9B2E4-B145-4A6A-B770-021E5AFEF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8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1pPr>
    <a:lvl2pPr marL="16866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2pPr>
    <a:lvl3pPr marL="337330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3pPr>
    <a:lvl4pPr marL="50599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4pPr>
    <a:lvl5pPr marL="674660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5pPr>
    <a:lvl6pPr marL="84332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6pPr>
    <a:lvl7pPr marL="1011989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7pPr>
    <a:lvl8pPr marL="1180654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8pPr>
    <a:lvl9pPr marL="1349319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103563" y="1076325"/>
            <a:ext cx="3719512" cy="5383213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17252-711D-4EFF-A4D2-45A85DEAE651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8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2048" y="12814396"/>
            <a:ext cx="19296380" cy="13213603"/>
          </a:xfrm>
        </p:spPr>
        <p:txBody>
          <a:bodyPr>
            <a:normAutofit/>
          </a:bodyPr>
          <a:lstStyle>
            <a:lvl1pPr>
              <a:defRPr sz="17452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048" y="26307445"/>
            <a:ext cx="19296380" cy="5828350"/>
          </a:xfrm>
        </p:spPr>
        <p:txBody>
          <a:bodyPr>
            <a:normAutofit/>
          </a:bodyPr>
          <a:lstStyle>
            <a:lvl1pPr marL="0" indent="0" algn="l">
              <a:buNone/>
              <a:defRPr sz="7969">
                <a:solidFill>
                  <a:schemeClr val="tx1"/>
                </a:solidFill>
              </a:defRPr>
            </a:lvl1pPr>
            <a:lvl2pPr marL="1663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2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9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17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8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4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0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DD2A-026F-41E0-AC53-136BB8FCE086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0D5-4492-4C8A-ABF7-64A6A0CE0DB7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4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2327" y="9301417"/>
            <a:ext cx="3936984" cy="2283438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4104" y="9301417"/>
            <a:ext cx="13826213" cy="2283438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507C-771B-4F87-A804-6D4AF57EB68A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1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05B6-730A-48D4-A620-7F70E0E64FE1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7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8" y="25548966"/>
            <a:ext cx="19296380" cy="6586839"/>
          </a:xfrm>
        </p:spPr>
        <p:txBody>
          <a:bodyPr anchor="t"/>
          <a:lstStyle>
            <a:lvl1pPr algn="l">
              <a:defRPr sz="14583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2048" y="19680684"/>
            <a:ext cx="19296380" cy="5593139"/>
          </a:xfrm>
        </p:spPr>
        <p:txBody>
          <a:bodyPr anchor="b"/>
          <a:lstStyle>
            <a:lvl1pPr marL="0" indent="0">
              <a:buNone/>
              <a:defRPr sz="7252">
                <a:solidFill>
                  <a:schemeClr val="tx1"/>
                </a:solidFill>
              </a:defRPr>
            </a:lvl1pPr>
            <a:lvl2pPr marL="1663479" indent="0">
              <a:buNone/>
              <a:defRPr sz="6535">
                <a:solidFill>
                  <a:schemeClr val="tx1">
                    <a:tint val="75000"/>
                  </a:schemeClr>
                </a:solidFill>
              </a:defRPr>
            </a:lvl2pPr>
            <a:lvl3pPr marL="3326959" indent="0">
              <a:buNone/>
              <a:defRPr sz="5817">
                <a:solidFill>
                  <a:schemeClr val="tx1">
                    <a:tint val="75000"/>
                  </a:schemeClr>
                </a:solidFill>
              </a:defRPr>
            </a:lvl3pPr>
            <a:lvl4pPr marL="499043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5391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1739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98087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4435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0783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983-2F45-4849-9C08-3AC1F2377690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3B6E-2B93-455E-A0C0-62EB4D5C11A4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412048" y="13968095"/>
            <a:ext cx="9406985" cy="1829820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349684" y="13968097"/>
            <a:ext cx="9406985" cy="183088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4756" y="13968095"/>
            <a:ext cx="8876335" cy="3166102"/>
          </a:xfrm>
        </p:spPr>
        <p:txBody>
          <a:bodyPr anchor="b">
            <a:noAutofit/>
          </a:bodyPr>
          <a:lstStyle>
            <a:lvl1pPr marL="0" indent="0">
              <a:buNone/>
              <a:defRPr sz="7252" b="1">
                <a:solidFill>
                  <a:schemeClr val="tx2"/>
                </a:solidFill>
              </a:defRPr>
            </a:lvl1pPr>
            <a:lvl2pPr marL="1663479" indent="0">
              <a:buNone/>
              <a:defRPr sz="7252" b="1"/>
            </a:lvl2pPr>
            <a:lvl3pPr marL="3326959" indent="0">
              <a:buNone/>
              <a:defRPr sz="6535" b="1"/>
            </a:lvl3pPr>
            <a:lvl4pPr marL="4990438" indent="0">
              <a:buNone/>
              <a:defRPr sz="5817" b="1"/>
            </a:lvl4pPr>
            <a:lvl5pPr marL="6653917" indent="0">
              <a:buNone/>
              <a:defRPr sz="5817" b="1"/>
            </a:lvl5pPr>
            <a:lvl6pPr marL="8317397" indent="0">
              <a:buNone/>
              <a:defRPr sz="5817" b="1"/>
            </a:lvl6pPr>
            <a:lvl7pPr marL="9980876" indent="0">
              <a:buNone/>
              <a:defRPr sz="5817" b="1"/>
            </a:lvl7pPr>
            <a:lvl8pPr marL="11644355" indent="0">
              <a:buNone/>
              <a:defRPr sz="5817" b="1"/>
            </a:lvl8pPr>
            <a:lvl9pPr marL="13307835" indent="0">
              <a:buNone/>
              <a:defRPr sz="581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86264" y="13968095"/>
            <a:ext cx="8868606" cy="3166102"/>
          </a:xfrm>
        </p:spPr>
        <p:txBody>
          <a:bodyPr anchor="b">
            <a:noAutofit/>
          </a:bodyPr>
          <a:lstStyle>
            <a:lvl1pPr marL="0" indent="0">
              <a:buNone/>
              <a:defRPr sz="7252" b="1">
                <a:solidFill>
                  <a:schemeClr val="tx2"/>
                </a:solidFill>
              </a:defRPr>
            </a:lvl1pPr>
            <a:lvl2pPr marL="1663479" indent="0">
              <a:buNone/>
              <a:defRPr sz="7252" b="1"/>
            </a:lvl2pPr>
            <a:lvl3pPr marL="3326959" indent="0">
              <a:buNone/>
              <a:defRPr sz="6535" b="1"/>
            </a:lvl3pPr>
            <a:lvl4pPr marL="4990438" indent="0">
              <a:buNone/>
              <a:defRPr sz="5817" b="1"/>
            </a:lvl4pPr>
            <a:lvl5pPr marL="6653917" indent="0">
              <a:buNone/>
              <a:defRPr sz="5817" b="1"/>
            </a:lvl5pPr>
            <a:lvl6pPr marL="8317397" indent="0">
              <a:buNone/>
              <a:defRPr sz="5817" b="1"/>
            </a:lvl6pPr>
            <a:lvl7pPr marL="9980876" indent="0">
              <a:buNone/>
              <a:defRPr sz="5817" b="1"/>
            </a:lvl7pPr>
            <a:lvl8pPr marL="11644355" indent="0">
              <a:buNone/>
              <a:defRPr sz="5817" b="1"/>
            </a:lvl8pPr>
            <a:lvl9pPr marL="13307835" indent="0">
              <a:buNone/>
              <a:defRPr sz="581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0CE7-42F9-4EFE-AC3D-EF5D2650C533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412048" y="17227317"/>
            <a:ext cx="9406985" cy="150389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349681" y="17227317"/>
            <a:ext cx="9406985" cy="150389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5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4887-9607-40D4-A456-36C23C36EF58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4D1-5AAA-4791-A5EB-2C3EAB119923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8" y="9294560"/>
            <a:ext cx="7784118" cy="11064771"/>
          </a:xfrm>
        </p:spPr>
        <p:txBody>
          <a:bodyPr anchor="b">
            <a:normAutofit/>
          </a:bodyPr>
          <a:lstStyle>
            <a:lvl1pPr algn="l">
              <a:defRPr sz="10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8767" y="9301417"/>
            <a:ext cx="11099660" cy="22794463"/>
          </a:xfrm>
        </p:spPr>
        <p:txBody>
          <a:bodyPr anchor="ctr"/>
          <a:lstStyle>
            <a:lvl1pPr>
              <a:defRPr sz="7252"/>
            </a:lvl1pPr>
            <a:lvl2pPr>
              <a:defRPr sz="6535"/>
            </a:lvl2pPr>
            <a:lvl3pPr>
              <a:defRPr sz="5817"/>
            </a:lvl3pPr>
            <a:lvl4pPr>
              <a:defRPr sz="5100"/>
            </a:lvl4pPr>
            <a:lvl5pPr>
              <a:defRPr sz="5100"/>
            </a:lvl5pPr>
            <a:lvl6pPr>
              <a:defRPr sz="7252"/>
            </a:lvl6pPr>
            <a:lvl7pPr>
              <a:defRPr sz="7252"/>
            </a:lvl7pPr>
            <a:lvl8pPr>
              <a:defRPr sz="7252"/>
            </a:lvl8pPr>
            <a:lvl9pPr>
              <a:defRPr sz="7252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2048" y="20678685"/>
            <a:ext cx="7784118" cy="11433282"/>
          </a:xfrm>
        </p:spPr>
        <p:txBody>
          <a:bodyPr/>
          <a:lstStyle>
            <a:lvl1pPr marL="0" indent="0">
              <a:buNone/>
              <a:defRPr sz="5100"/>
            </a:lvl1pPr>
            <a:lvl2pPr marL="1663479" indent="0">
              <a:buNone/>
              <a:defRPr sz="4383"/>
            </a:lvl2pPr>
            <a:lvl3pPr marL="3326959" indent="0">
              <a:buNone/>
              <a:defRPr sz="3666"/>
            </a:lvl3pPr>
            <a:lvl4pPr marL="4990438" indent="0">
              <a:buNone/>
              <a:defRPr sz="3267"/>
            </a:lvl4pPr>
            <a:lvl5pPr marL="6653917" indent="0">
              <a:buNone/>
              <a:defRPr sz="3267"/>
            </a:lvl5pPr>
            <a:lvl6pPr marL="8317397" indent="0">
              <a:buNone/>
              <a:defRPr sz="3267"/>
            </a:lvl6pPr>
            <a:lvl7pPr marL="9980876" indent="0">
              <a:buNone/>
              <a:defRPr sz="3267"/>
            </a:lvl7pPr>
            <a:lvl8pPr marL="11644355" indent="0">
              <a:buNone/>
              <a:defRPr sz="3267"/>
            </a:lvl8pPr>
            <a:lvl9pPr marL="13307835" indent="0">
              <a:buNone/>
              <a:defRPr sz="326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051-7FEA-4A60-935A-C8CD6697E96A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7" y="9312064"/>
            <a:ext cx="7790914" cy="11081355"/>
          </a:xfrm>
        </p:spPr>
        <p:txBody>
          <a:bodyPr anchor="b">
            <a:normAutofit/>
          </a:bodyPr>
          <a:lstStyle>
            <a:lvl1pPr algn="l">
              <a:defRPr sz="10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55218" y="11640080"/>
            <a:ext cx="10653209" cy="17072116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11635"/>
            </a:lvl1pPr>
            <a:lvl2pPr marL="1663479" indent="0">
              <a:buNone/>
              <a:defRPr sz="10200"/>
            </a:lvl2pPr>
            <a:lvl3pPr marL="3326959" indent="0">
              <a:buNone/>
              <a:defRPr sz="8766"/>
            </a:lvl3pPr>
            <a:lvl4pPr marL="4990438" indent="0">
              <a:buNone/>
              <a:defRPr sz="7252"/>
            </a:lvl4pPr>
            <a:lvl5pPr marL="6653917" indent="0">
              <a:buNone/>
              <a:defRPr sz="7252"/>
            </a:lvl5pPr>
            <a:lvl6pPr marL="8317397" indent="0">
              <a:buNone/>
              <a:defRPr sz="7252"/>
            </a:lvl6pPr>
            <a:lvl7pPr marL="9980876" indent="0">
              <a:buNone/>
              <a:defRPr sz="7252"/>
            </a:lvl7pPr>
            <a:lvl8pPr marL="11644355" indent="0">
              <a:buNone/>
              <a:defRPr sz="7252"/>
            </a:lvl8pPr>
            <a:lvl9pPr marL="13307835" indent="0">
              <a:buNone/>
              <a:defRPr sz="7252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2047" y="20672781"/>
            <a:ext cx="7790914" cy="11453838"/>
          </a:xfrm>
        </p:spPr>
        <p:txBody>
          <a:bodyPr/>
          <a:lstStyle>
            <a:lvl1pPr marL="0" indent="0">
              <a:buNone/>
              <a:defRPr sz="5100"/>
            </a:lvl1pPr>
            <a:lvl2pPr marL="1663479" indent="0">
              <a:buNone/>
              <a:defRPr sz="4383"/>
            </a:lvl2pPr>
            <a:lvl3pPr marL="3326959" indent="0">
              <a:buNone/>
              <a:defRPr sz="3666"/>
            </a:lvl3pPr>
            <a:lvl4pPr marL="4990438" indent="0">
              <a:buNone/>
              <a:defRPr sz="3267"/>
            </a:lvl4pPr>
            <a:lvl5pPr marL="6653917" indent="0">
              <a:buNone/>
              <a:defRPr sz="3267"/>
            </a:lvl5pPr>
            <a:lvl6pPr marL="8317397" indent="0">
              <a:buNone/>
              <a:defRPr sz="3267"/>
            </a:lvl6pPr>
            <a:lvl7pPr marL="9980876" indent="0">
              <a:buNone/>
              <a:defRPr sz="3267"/>
            </a:lvl7pPr>
            <a:lvl8pPr marL="11644355" indent="0">
              <a:buNone/>
              <a:defRPr sz="3267"/>
            </a:lvl8pPr>
            <a:lvl9pPr marL="13307835" indent="0">
              <a:buNone/>
              <a:defRPr sz="326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1EF7-15AF-44BB-93CD-72D8194E0A90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250949" y="2921766"/>
            <a:ext cx="227477" cy="291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703" tIns="166351" rIns="332703" bIns="166351" rtlCol="0" anchor="ctr"/>
          <a:lstStyle/>
          <a:p>
            <a:pPr algn="ctr" rtl="1"/>
            <a:endParaRPr lang="en-US" sz="528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04818" y="2921766"/>
            <a:ext cx="1519590" cy="291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703" tIns="166351" rIns="332703" bIns="166351" rtlCol="0" anchor="ctr"/>
          <a:lstStyle/>
          <a:p>
            <a:pPr algn="ctr" rtl="1"/>
            <a:endParaRPr lang="en-US" sz="528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  <a:prstGeom prst="rect">
            <a:avLst/>
          </a:prstGeom>
        </p:spPr>
        <p:txBody>
          <a:bodyPr vert="horz" lIns="417488" tIns="208744" rIns="417488" bIns="208744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2048" y="14103710"/>
            <a:ext cx="19296380" cy="18022912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47369" y="2794419"/>
            <a:ext cx="3136748" cy="1516968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4383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1"/>
            <a:fld id="{EE486C7C-7997-4530-90FE-CFA07295A15B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 rtl="1"/>
              <a:t>15 דצמבר 19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94311" y="2794419"/>
            <a:ext cx="2482749" cy="1536490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4383">
                <a:solidFill>
                  <a:schemeClr val="tx1"/>
                </a:solidFill>
              </a:defRPr>
            </a:lvl1pPr>
          </a:lstStyle>
          <a:p>
            <a:pPr rtl="1"/>
            <a:fld id="{7923F949-EA78-4331-A13A-058ED4CC80EB}" type="slidenum">
              <a:rPr lang="he-IL" smtClean="0">
                <a:solidFill>
                  <a:prstClr val="white"/>
                </a:solidFill>
              </a:rPr>
              <a:pPr rtl="1"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50003" y="4358443"/>
            <a:ext cx="5925895" cy="1533817"/>
          </a:xfrm>
          <a:prstGeom prst="rect">
            <a:avLst/>
          </a:prstGeom>
        </p:spPr>
        <p:txBody>
          <a:bodyPr vert="horz" lIns="417488" tIns="0" rIns="417488" bIns="208744" rtlCol="0" anchor="t"/>
          <a:lstStyle>
            <a:lvl1pPr algn="l">
              <a:defRPr sz="3666">
                <a:solidFill>
                  <a:schemeClr val="tx1"/>
                </a:solidFill>
              </a:defRPr>
            </a:lvl1pPr>
          </a:lstStyle>
          <a:p>
            <a:pPr rtl="1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02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326959" rtl="1" eaLnBrk="1" latinLnBrk="0" hangingPunct="1">
        <a:spcBef>
          <a:spcPct val="0"/>
        </a:spcBef>
        <a:buNone/>
        <a:defRPr sz="14583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831740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7252" kern="1200">
          <a:solidFill>
            <a:schemeClr val="tx1"/>
          </a:solidFill>
          <a:latin typeface="+mn-lt"/>
          <a:ea typeface="+mn-ea"/>
          <a:cs typeface="+mn-cs"/>
        </a:defRPr>
      </a:lvl1pPr>
      <a:lvl2pPr marL="182982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6535" kern="1200">
          <a:solidFill>
            <a:schemeClr val="tx1"/>
          </a:solidFill>
          <a:latin typeface="+mn-lt"/>
          <a:ea typeface="+mn-ea"/>
          <a:cs typeface="+mn-cs"/>
        </a:defRPr>
      </a:lvl2pPr>
      <a:lvl3pPr marL="2495219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817" kern="1200">
          <a:solidFill>
            <a:schemeClr val="tx1"/>
          </a:solidFill>
          <a:latin typeface="+mn-lt"/>
          <a:ea typeface="+mn-ea"/>
          <a:cs typeface="+mn-cs"/>
        </a:defRPr>
      </a:lvl3pPr>
      <a:lvl4pPr marL="3326959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415869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499043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582217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665391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748565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1pPr>
      <a:lvl2pPr marL="1663479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2pPr>
      <a:lvl3pPr marL="3326959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3pPr>
      <a:lvl4pPr marL="4990438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4pPr>
      <a:lvl5pPr marL="6653917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5pPr>
      <a:lvl6pPr marL="8317397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6pPr>
      <a:lvl7pPr marL="9980876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7pPr>
      <a:lvl8pPr marL="11644355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8pPr>
      <a:lvl9pPr marL="13307835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eur01.safelinks.protection.outlook.com/?url=http://www.it.uu.se/research/publications/reports/2018-003/2018-003.pdf&amp;data=02|01|idoye@campus.technion.ac.il|ca535e0f39bc4f32fe1308d7677313b6|f1502c4cee2e411c9715c855f6753b84|1|0|637091616892078605&amp;sdata=eDFt4AMwLkEg0Odh%2BDFs/eJ6y6EHsqmmn5Qw1Gpx9jo%3D&amp;reserved=0" TargetMode="External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מלבן 54"/>
          <p:cNvSpPr/>
          <p:nvPr/>
        </p:nvSpPr>
        <p:spPr>
          <a:xfrm>
            <a:off x="13710" y="32085930"/>
            <a:ext cx="24120475" cy="2834308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5280" dirty="0">
              <a:latin typeface="Calibri" panose="020F0502020204030204" pitchFamily="34" charset="0"/>
            </a:endParaRPr>
          </a:p>
        </p:txBody>
      </p:sp>
      <p:sp useBgFill="1">
        <p:nvSpPr>
          <p:cNvPr id="3" name="מלבן 2"/>
          <p:cNvSpPr/>
          <p:nvPr/>
        </p:nvSpPr>
        <p:spPr>
          <a:xfrm>
            <a:off x="19893762" y="2133130"/>
            <a:ext cx="4226713" cy="546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334047" y="5353711"/>
            <a:ext cx="23452379" cy="6877291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18" name="Rounded Rectangle 5"/>
          <p:cNvSpPr/>
          <p:nvPr/>
        </p:nvSpPr>
        <p:spPr>
          <a:xfrm>
            <a:off x="1287159" y="1946682"/>
            <a:ext cx="21579422" cy="29885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Transactional Priority Queue</a:t>
            </a:r>
            <a:endParaRPr lang="he-IL" sz="72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"/>
          <p:cNvSpPr/>
          <p:nvPr/>
        </p:nvSpPr>
        <p:spPr>
          <a:xfrm>
            <a:off x="7369533" y="2081826"/>
            <a:ext cx="184731" cy="1073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he-IL" sz="6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14" name="מלבן מעוגל 113"/>
          <p:cNvSpPr/>
          <p:nvPr/>
        </p:nvSpPr>
        <p:spPr>
          <a:xfrm>
            <a:off x="6125805" y="16797870"/>
            <a:ext cx="1511684" cy="1553789"/>
          </a:xfrm>
          <a:prstGeom prst="roundRect">
            <a:avLst>
              <a:gd name="adj" fmla="val 118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>
              <a:latin typeface="Calibri" panose="020F0502020204030204" pitchFamily="34" charset="0"/>
            </a:endParaRPr>
          </a:p>
        </p:txBody>
      </p:sp>
      <p:sp>
        <p:nvSpPr>
          <p:cNvPr id="176" name="מלבן מעוגל 92"/>
          <p:cNvSpPr/>
          <p:nvPr/>
        </p:nvSpPr>
        <p:spPr>
          <a:xfrm>
            <a:off x="415723" y="23144920"/>
            <a:ext cx="23452379" cy="8667005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174" name="מלבן מעוגל 92"/>
          <p:cNvSpPr/>
          <p:nvPr/>
        </p:nvSpPr>
        <p:spPr>
          <a:xfrm>
            <a:off x="315241" y="12583322"/>
            <a:ext cx="23433574" cy="10148931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15241" y="32484469"/>
            <a:ext cx="786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Arial" panose="020B0604020202020204" pitchFamily="34" charset="0"/>
              </a:rPr>
              <a:t>Project Sponsors: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CCFF0A-869C-4013-8DC7-D6E55BC26DF4}"/>
              </a:ext>
            </a:extLst>
          </p:cNvPr>
          <p:cNvSpPr txBox="1"/>
          <p:nvPr/>
        </p:nvSpPr>
        <p:spPr>
          <a:xfrm>
            <a:off x="4247571" y="4059364"/>
            <a:ext cx="15239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Ido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Yehezkel</a:t>
            </a:r>
            <a:r>
              <a:rPr lang="en-US" sz="4800" dirty="0">
                <a:solidFill>
                  <a:schemeClr val="bg1"/>
                </a:solidFill>
              </a:rPr>
              <a:t> &amp; Ron Hirsch Supervised by Gal </a:t>
            </a:r>
            <a:r>
              <a:rPr lang="en-US" sz="4800" dirty="0" err="1">
                <a:solidFill>
                  <a:schemeClr val="bg1"/>
                </a:solidFill>
              </a:rPr>
              <a:t>Assa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03EF3-4804-4BC5-BE9F-2A94E97C4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897" y="111066"/>
            <a:ext cx="4658614" cy="22956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DE35E9-1592-4941-86ED-8141262C6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54" y="315771"/>
            <a:ext cx="9412013" cy="27340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E05D26-F7FA-450C-A073-507B53C9D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54928" y="404378"/>
            <a:ext cx="6449325" cy="2915057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F3559D-AAE8-4587-B3E0-65EA0C094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837" y="5659659"/>
            <a:ext cx="7976865" cy="6085460"/>
          </a:xfrm>
          <a:ln>
            <a:solidFill>
              <a:schemeClr val="bg1"/>
            </a:solidFill>
          </a:ln>
        </p:spPr>
        <p:txBody>
          <a:bodyPr>
            <a:normAutofit fontScale="32500" lnSpcReduction="20000"/>
          </a:bodyPr>
          <a:lstStyle/>
          <a:p>
            <a:pPr marL="166348" indent="0" algn="l" rtl="0">
              <a:lnSpc>
                <a:spcPct val="150000"/>
              </a:lnSpc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Project Goals</a:t>
            </a:r>
          </a:p>
          <a:p>
            <a:pPr algn="l" rtl="0"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Main goal: add a transactional priority queue to </a:t>
            </a:r>
            <a:r>
              <a:rPr lang="en-US" i="1" dirty="0">
                <a:solidFill>
                  <a:schemeClr val="bg1"/>
                </a:solidFill>
              </a:rPr>
              <a:t>TDSL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Evaluate performance.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Implement as “pure” ADT, and then using Java’s priority queue.</a:t>
            </a:r>
          </a:p>
          <a:p>
            <a:pPr algn="l" rtl="0"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Side goals: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Learn about transactional memory.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Develop multithreading programing skills.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AC0B0F8-F814-4172-9C56-1878EEF4E957}"/>
              </a:ext>
            </a:extLst>
          </p:cNvPr>
          <p:cNvSpPr txBox="1">
            <a:spLocks/>
          </p:cNvSpPr>
          <p:nvPr/>
        </p:nvSpPr>
        <p:spPr>
          <a:xfrm>
            <a:off x="9423635" y="5659659"/>
            <a:ext cx="13838003" cy="608545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Autofit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30000"/>
              </a:lnSpc>
              <a:buNone/>
            </a:pPr>
            <a:r>
              <a:rPr lang="en-US" sz="2600" b="1" u="sng" dirty="0">
                <a:solidFill>
                  <a:schemeClr val="bg1"/>
                </a:solidFill>
              </a:rPr>
              <a:t>Introduction – TDSL</a:t>
            </a:r>
          </a:p>
          <a:p>
            <a:pPr algn="l" rtl="0"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ransactional </a:t>
            </a:r>
            <a:r>
              <a:rPr lang="en-US" sz="2400" b="1" dirty="0">
                <a:solidFill>
                  <a:schemeClr val="bg1"/>
                </a:solidFill>
              </a:rPr>
              <a:t>D</a:t>
            </a:r>
            <a:r>
              <a:rPr lang="en-US" sz="2400" dirty="0">
                <a:solidFill>
                  <a:schemeClr val="bg1"/>
                </a:solidFill>
              </a:rPr>
              <a:t>ata </a:t>
            </a: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dirty="0">
                <a:solidFill>
                  <a:schemeClr val="bg1"/>
                </a:solidFill>
              </a:rPr>
              <a:t>tructure </a:t>
            </a:r>
            <a:r>
              <a:rPr lang="en-US" sz="2400" b="1" dirty="0">
                <a:solidFill>
                  <a:schemeClr val="bg1"/>
                </a:solidFill>
              </a:rPr>
              <a:t>L</a:t>
            </a:r>
            <a:r>
              <a:rPr lang="en-US" sz="2400" dirty="0">
                <a:solidFill>
                  <a:schemeClr val="bg1"/>
                </a:solidFill>
              </a:rPr>
              <a:t>ibraries. Introduced in 2016 by Spiegelman et al.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Provide transactional semantics to multiple accesses to data structures.</a:t>
            </a:r>
          </a:p>
          <a:p>
            <a:pPr lvl="1" algn="l" rtl="0">
              <a:lnSpc>
                <a:spcPct val="150000"/>
              </a:lnSpc>
            </a:pPr>
            <a:r>
              <a:rPr lang="en-US" sz="2100" u="sng" dirty="0">
                <a:solidFill>
                  <a:schemeClr val="bg1"/>
                </a:solidFill>
              </a:rPr>
              <a:t>Unlike</a:t>
            </a:r>
            <a:r>
              <a:rPr lang="en-US" sz="2100" dirty="0">
                <a:solidFill>
                  <a:schemeClr val="bg1"/>
                </a:solidFill>
              </a:rPr>
              <a:t> concurrent data structure libraries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TDSL offers efficient and scalable transactions.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Singletons</a:t>
            </a:r>
            <a:r>
              <a:rPr lang="en-US" sz="2400" dirty="0">
                <a:solidFill>
                  <a:schemeClr val="bg1"/>
                </a:solidFill>
              </a:rPr>
              <a:t> are supported and perform</a:t>
            </a:r>
            <a:r>
              <a:rPr lang="en-US" sz="2400" b="1" dirty="0">
                <a:solidFill>
                  <a:schemeClr val="bg1"/>
                </a:solidFill>
              </a:rPr>
              <a:t> at the speed of the original data structure library.</a:t>
            </a:r>
          </a:p>
          <a:p>
            <a:pPr marL="742950" lvl="2" indent="-342900" algn="l" rtl="0">
              <a:lnSpc>
                <a:spcPct val="150000"/>
              </a:lnSpc>
            </a:pPr>
            <a:r>
              <a:rPr lang="en-US" sz="2100" u="sng" dirty="0">
                <a:solidFill>
                  <a:schemeClr val="bg1"/>
                </a:solidFill>
              </a:rPr>
              <a:t>Similar to</a:t>
            </a:r>
            <a:r>
              <a:rPr lang="en-US" sz="2100" dirty="0">
                <a:solidFill>
                  <a:schemeClr val="bg1"/>
                </a:solidFill>
              </a:rPr>
              <a:t> concurrent data structure libraries.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86F74A9-BF64-495D-B061-C540BA49BD2B}"/>
              </a:ext>
            </a:extLst>
          </p:cNvPr>
          <p:cNvSpPr txBox="1">
            <a:spLocks/>
          </p:cNvSpPr>
          <p:nvPr/>
        </p:nvSpPr>
        <p:spPr>
          <a:xfrm>
            <a:off x="782637" y="12882463"/>
            <a:ext cx="7397263" cy="546919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325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Transactional Semantics</a:t>
            </a:r>
          </a:p>
          <a:p>
            <a:pPr algn="l" rtl="0"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New transactions are created by </a:t>
            </a:r>
            <a:r>
              <a:rPr lang="en-US" sz="6000" dirty="0" err="1">
                <a:solidFill>
                  <a:schemeClr val="bg1"/>
                </a:solidFill>
              </a:rPr>
              <a:t>TXBegin</a:t>
            </a:r>
            <a:r>
              <a:rPr lang="en-US" sz="6000" dirty="0">
                <a:solidFill>
                  <a:schemeClr val="bg1"/>
                </a:solidFill>
              </a:rPr>
              <a:t>().</a:t>
            </a:r>
          </a:p>
          <a:p>
            <a:pPr algn="l" rtl="0">
              <a:lnSpc>
                <a:spcPct val="150000"/>
              </a:lnSpc>
            </a:pPr>
            <a:r>
              <a:rPr lang="en-US" sz="6000" dirty="0" err="1">
                <a:solidFill>
                  <a:schemeClr val="bg1"/>
                </a:solidFill>
              </a:rPr>
              <a:t>TXEnd</a:t>
            </a:r>
            <a:r>
              <a:rPr lang="en-US" sz="6000" dirty="0">
                <a:solidFill>
                  <a:schemeClr val="bg1"/>
                </a:solidFill>
              </a:rPr>
              <a:t>() marks the end of a transaction and tries to commit all operations (throws an abort exception upon failure).</a:t>
            </a: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To satisfy isolation and atomicity, modified objects are locked, and the transaction is validated prior to commit.</a:t>
            </a: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0C04FACA-7D2D-4843-B354-67A78C6645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4912" y="18764326"/>
            <a:ext cx="5056735" cy="3224979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518FD17-6CC9-492F-B4AA-10A9C53159E5}"/>
              </a:ext>
            </a:extLst>
          </p:cNvPr>
          <p:cNvSpPr txBox="1">
            <a:spLocks/>
          </p:cNvSpPr>
          <p:nvPr/>
        </p:nvSpPr>
        <p:spPr>
          <a:xfrm>
            <a:off x="8179900" y="12879923"/>
            <a:ext cx="7397263" cy="546919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400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Minimum Priority Queue</a:t>
            </a:r>
          </a:p>
          <a:p>
            <a:pPr algn="l" rtl="0"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Minimum Priority queue(MPQ) is an abstract data type, similar to a regular queue data structure, but MPQ is sorted by elements’ priorities.</a:t>
            </a: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In an MPQ, the lowest priority element is always stored as the head of the queue.</a:t>
            </a:r>
          </a:p>
          <a:p>
            <a:pPr algn="l" rtl="0">
              <a:lnSpc>
                <a:spcPct val="150000"/>
              </a:lnSpc>
            </a:pPr>
            <a:endParaRPr lang="en-US" sz="6000" dirty="0">
              <a:solidFill>
                <a:schemeClr val="bg1"/>
              </a:solidFill>
            </a:endParaRP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46097D19-0B2F-4032-98F0-7B4CBDBA0C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577163" y="12882463"/>
                <a:ext cx="7684475" cy="546665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vert="horz" lIns="417488" tIns="208744" rIns="417488" bIns="208744" rtlCol="0">
                <a:normAutofit/>
              </a:bodyPr>
              <a:lstStyle>
                <a:lvl1pPr marL="831740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7252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829827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653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495219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581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326959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58698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990438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22178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653917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485657" indent="-665392" algn="r" defTabSz="3326959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5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66348" indent="0" algn="l" rtl="0">
                  <a:lnSpc>
                    <a:spcPct val="150000"/>
                  </a:lnSpc>
                  <a:buNone/>
                </a:pPr>
                <a:r>
                  <a:rPr lang="en-US" sz="2800" b="1" u="sng" dirty="0">
                    <a:solidFill>
                      <a:schemeClr val="bg1"/>
                    </a:solidFill>
                  </a:rPr>
                  <a:t>Challenges</a:t>
                </a:r>
              </a:p>
              <a:p>
                <a:pPr marL="166348" indent="0" algn="l" rtl="0">
                  <a:lnSpc>
                    <a:spcPct val="150000"/>
                  </a:lnSpc>
                  <a:buNone/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algn="l" rtl="0">
                  <a:lnSpc>
                    <a:spcPct val="150000"/>
                  </a:lnSpc>
                </a:pPr>
                <a:r>
                  <a:rPr lang="en-US" sz="1900" dirty="0">
                    <a:solidFill>
                      <a:schemeClr val="bg1"/>
                    </a:solidFill>
                  </a:rPr>
                  <a:t>Enqueue new elements to the MPQ without modifying it.</a:t>
                </a:r>
                <a:endParaRPr lang="en-US" sz="1183" dirty="0">
                  <a:solidFill>
                    <a:schemeClr val="bg1"/>
                  </a:solidFill>
                </a:endParaRPr>
              </a:p>
              <a:p>
                <a:pPr marL="1497132" lvl="2" algn="l" rtl="0">
                  <a:lnSpc>
                    <a:spcPct val="150000"/>
                  </a:lnSpc>
                </a:pPr>
                <a:r>
                  <a:rPr lang="en-US" sz="1182" dirty="0">
                    <a:solidFill>
                      <a:schemeClr val="bg1"/>
                    </a:solidFill>
                  </a:rPr>
                  <a:t>Where and how should it be stored ?</a:t>
                </a:r>
              </a:p>
              <a:p>
                <a:pPr algn="l" rtl="0">
                  <a:lnSpc>
                    <a:spcPct val="150000"/>
                  </a:lnSpc>
                </a:pPr>
                <a:r>
                  <a:rPr lang="en-US" sz="1900" dirty="0">
                    <a:solidFill>
                      <a:schemeClr val="bg1"/>
                    </a:solidFill>
                  </a:rPr>
                  <a:t>Dequeue elements from the MPQ without modifying it.</a:t>
                </a:r>
              </a:p>
              <a:p>
                <a:pPr marL="1497132" lvl="2" algn="l" rtl="0">
                  <a:lnSpc>
                    <a:spcPct val="150000"/>
                  </a:lnSpc>
                </a:pPr>
                <a:r>
                  <a:rPr lang="en-US" sz="1182" dirty="0">
                    <a:solidFill>
                      <a:schemeClr val="bg1"/>
                    </a:solidFill>
                  </a:rPr>
                  <a:t>How all dequeues take effect when transaction commits?</a:t>
                </a:r>
              </a:p>
              <a:p>
                <a:pPr marL="1497132" lvl="2" algn="l" rtl="0">
                  <a:lnSpc>
                    <a:spcPct val="150000"/>
                  </a:lnSpc>
                </a:pPr>
                <a:r>
                  <a:rPr lang="en-US" sz="1182" dirty="0">
                    <a:solidFill>
                      <a:schemeClr val="bg1"/>
                    </a:solidFill>
                  </a:rPr>
                  <a:t>How to retrieve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82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82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1182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182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sz="1182" dirty="0">
                    <a:solidFill>
                      <a:schemeClr val="bg1"/>
                    </a:solidFill>
                  </a:rPr>
                  <a:t> lowest priority element?</a:t>
                </a:r>
              </a:p>
              <a:p>
                <a:pPr algn="l" rtl="0">
                  <a:lnSpc>
                    <a:spcPct val="150000"/>
                  </a:lnSpc>
                </a:pPr>
                <a:r>
                  <a:rPr lang="en-US" sz="1900" dirty="0">
                    <a:solidFill>
                      <a:schemeClr val="bg1"/>
                    </a:solidFill>
                  </a:rPr>
                  <a:t>Decreasing an element’s priority in isolation.</a:t>
                </a:r>
              </a:p>
              <a:p>
                <a:pPr marL="1497132" lvl="2" algn="l" rtl="0">
                  <a:lnSpc>
                    <a:spcPct val="150000"/>
                  </a:lnSpc>
                </a:pPr>
                <a:r>
                  <a:rPr lang="en-US" sz="1182" dirty="0">
                    <a:solidFill>
                      <a:schemeClr val="bg1"/>
                    </a:solidFill>
                  </a:rPr>
                  <a:t>How to keep original priority elements but also make decrease?</a:t>
                </a:r>
              </a:p>
              <a:p>
                <a:pPr marL="1497132" lvl="2" algn="l" rtl="0">
                  <a:lnSpc>
                    <a:spcPct val="150000"/>
                  </a:lnSpc>
                </a:pPr>
                <a:r>
                  <a:rPr lang="en-US" sz="1182" dirty="0">
                    <a:solidFill>
                      <a:schemeClr val="bg1"/>
                    </a:solidFill>
                  </a:rPr>
                  <a:t>How to reflect to shared memory when transaction commits?</a:t>
                </a:r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46097D19-0B2F-4032-98F0-7B4CBDBA0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7163" y="12882463"/>
                <a:ext cx="7684475" cy="5466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AF29A6D8-15FB-4FE5-89D4-FDA95C1301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35511" y="18739257"/>
            <a:ext cx="7626127" cy="3553638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1B8CAC70-CC62-4E29-928E-B20E06A3C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5601" y="18739257"/>
            <a:ext cx="6683689" cy="2969124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4522091-373A-4737-BBF0-CB3AF8192522}"/>
              </a:ext>
            </a:extLst>
          </p:cNvPr>
          <p:cNvSpPr txBox="1">
            <a:spLocks/>
          </p:cNvSpPr>
          <p:nvPr/>
        </p:nvSpPr>
        <p:spPr>
          <a:xfrm>
            <a:off x="1011237" y="23403719"/>
            <a:ext cx="7397263" cy="345554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325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Project Evolution</a:t>
            </a:r>
          </a:p>
          <a:p>
            <a:pPr marL="166348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Take 1 – Tree</a:t>
            </a: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Take 2 - Array Based</a:t>
            </a:r>
          </a:p>
          <a:p>
            <a:pPr algn="l" rtl="0">
              <a:lnSpc>
                <a:spcPct val="150000"/>
              </a:lnSpc>
            </a:pPr>
            <a:r>
              <a:rPr lang="en-US" sz="6000" dirty="0">
                <a:solidFill>
                  <a:schemeClr val="bg1"/>
                </a:solidFill>
              </a:rPr>
              <a:t>Take 3 – Array Based with Merge Optimizations</a:t>
            </a: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9" name="Picture 8">
            <a:extLst>
              <a:ext uri="{FF2B5EF4-FFF2-40B4-BE49-F238E27FC236}">
                <a16:creationId xmlns:a16="http://schemas.microsoft.com/office/drawing/2014/main" id="{E04BD1E8-68B4-4EA9-A6B8-DA94583B570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437" y="29635332"/>
            <a:ext cx="2870913" cy="1845587"/>
          </a:xfrm>
          <a:prstGeom prst="rect">
            <a:avLst/>
          </a:prstGeom>
        </p:spPr>
      </p:pic>
      <p:pic>
        <p:nvPicPr>
          <p:cNvPr id="30" name="Picture 9">
            <a:extLst>
              <a:ext uri="{FF2B5EF4-FFF2-40B4-BE49-F238E27FC236}">
                <a16:creationId xmlns:a16="http://schemas.microsoft.com/office/drawing/2014/main" id="{3D433CF2-3E96-415C-85CA-8BC1C56E9C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515" y="29629582"/>
            <a:ext cx="2870913" cy="1845587"/>
          </a:xfrm>
          <a:prstGeom prst="rect">
            <a:avLst/>
          </a:prstGeom>
        </p:spPr>
      </p:pic>
      <p:pic>
        <p:nvPicPr>
          <p:cNvPr id="31" name="Picture 11">
            <a:extLst>
              <a:ext uri="{FF2B5EF4-FFF2-40B4-BE49-F238E27FC236}">
                <a16:creationId xmlns:a16="http://schemas.microsoft.com/office/drawing/2014/main" id="{F167811D-0339-4C3C-AB46-0D927A3011F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4558" y="29621929"/>
            <a:ext cx="2870913" cy="1845587"/>
          </a:xfrm>
          <a:prstGeom prst="rect">
            <a:avLst/>
          </a:prstGeom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2624FB11-940D-4DB2-ADE3-0AA8A4554A4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443" y="27455393"/>
            <a:ext cx="2870913" cy="1845587"/>
          </a:xfrm>
          <a:prstGeom prst="rect">
            <a:avLst/>
          </a:prstGeom>
        </p:spPr>
      </p:pic>
      <p:pic>
        <p:nvPicPr>
          <p:cNvPr id="33" name="Picture 12">
            <a:extLst>
              <a:ext uri="{FF2B5EF4-FFF2-40B4-BE49-F238E27FC236}">
                <a16:creationId xmlns:a16="http://schemas.microsoft.com/office/drawing/2014/main" id="{A6329C15-941B-4137-A0EC-1680C20D3DD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4557" y="27486970"/>
            <a:ext cx="2870913" cy="1845587"/>
          </a:xfrm>
          <a:prstGeom prst="rect">
            <a:avLst/>
          </a:prstGeom>
        </p:spPr>
      </p:pic>
      <p:pic>
        <p:nvPicPr>
          <p:cNvPr id="34" name="Picture 14">
            <a:extLst>
              <a:ext uri="{FF2B5EF4-FFF2-40B4-BE49-F238E27FC236}">
                <a16:creationId xmlns:a16="http://schemas.microsoft.com/office/drawing/2014/main" id="{152EEA1E-EDDD-475B-8B3D-2215DC6DE79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515" y="27483294"/>
            <a:ext cx="2871323" cy="1845850"/>
          </a:xfrm>
          <a:prstGeom prst="rect">
            <a:avLst/>
          </a:prstGeom>
        </p:spPr>
      </p:pic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429D5B2-0D47-4FA3-BFBA-8028692156CF}"/>
              </a:ext>
            </a:extLst>
          </p:cNvPr>
          <p:cNvSpPr txBox="1">
            <a:spLocks/>
          </p:cNvSpPr>
          <p:nvPr/>
        </p:nvSpPr>
        <p:spPr>
          <a:xfrm>
            <a:off x="8707437" y="23403719"/>
            <a:ext cx="7513827" cy="3459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250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11200" b="1" u="sng" dirty="0">
                <a:solidFill>
                  <a:schemeClr val="bg1"/>
                </a:solidFill>
              </a:rPr>
              <a:t>Benchmarks</a:t>
            </a: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7200" dirty="0">
                <a:solidFill>
                  <a:schemeClr val="bg1"/>
                </a:solidFill>
              </a:rPr>
              <a:t>We wanted to evaluate our best implementation with known benchmarks.</a:t>
            </a:r>
          </a:p>
          <a:p>
            <a:pPr algn="l" rtl="0">
              <a:lnSpc>
                <a:spcPct val="150000"/>
              </a:lnSpc>
            </a:pPr>
            <a:r>
              <a:rPr lang="en-US" sz="7200" dirty="0">
                <a:solidFill>
                  <a:schemeClr val="bg1"/>
                </a:solidFill>
              </a:rPr>
              <a:t>(</a:t>
            </a:r>
            <a:r>
              <a:rPr lang="en-US" sz="7200" dirty="0">
                <a:solidFill>
                  <a:schemeClr val="bg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7200" dirty="0" err="1">
                <a:solidFill>
                  <a:schemeClr val="bg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Skiplist</a:t>
            </a:r>
            <a:r>
              <a:rPr lang="en-US" sz="7200" dirty="0">
                <a:solidFill>
                  <a:schemeClr val="bg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-Based Concurrent Priority Queue with Minimal Memory Contention</a:t>
            </a:r>
            <a:r>
              <a:rPr lang="en-US" sz="7200" dirty="0">
                <a:solidFill>
                  <a:schemeClr val="bg1"/>
                </a:solidFill>
              </a:rPr>
              <a:t>, Linden and Jonsson)</a:t>
            </a:r>
          </a:p>
          <a:p>
            <a:pPr algn="l" rtl="0">
              <a:lnSpc>
                <a:spcPct val="150000"/>
              </a:lnSpc>
            </a:pPr>
            <a:r>
              <a:rPr lang="en-US" sz="7200" dirty="0">
                <a:solidFill>
                  <a:schemeClr val="bg1"/>
                </a:solidFill>
              </a:rPr>
              <a:t>We evaluate our priority queue with 2 scenarios and initial size of 4,096 elements.</a:t>
            </a:r>
          </a:p>
          <a:p>
            <a:pPr algn="l" rtl="0">
              <a:lnSpc>
                <a:spcPct val="150000"/>
              </a:lnSpc>
            </a:pPr>
            <a:r>
              <a:rPr lang="en-US" sz="7200" dirty="0">
                <a:solidFill>
                  <a:schemeClr val="bg1"/>
                </a:solidFill>
              </a:rPr>
              <a:t>We used a 32 core machine.</a:t>
            </a:r>
          </a:p>
          <a:p>
            <a:pPr algn="l" rtl="0">
              <a:lnSpc>
                <a:spcPct val="150000"/>
              </a:lnSpc>
            </a:pPr>
            <a:endParaRPr lang="en-US" sz="6000" dirty="0">
              <a:solidFill>
                <a:schemeClr val="bg1"/>
              </a:solidFill>
            </a:endParaRP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1FC60185-9EF7-42E8-8354-A57DEEB7CFCE}"/>
              </a:ext>
            </a:extLst>
          </p:cNvPr>
          <p:cNvSpPr txBox="1">
            <a:spLocks/>
          </p:cNvSpPr>
          <p:nvPr/>
        </p:nvSpPr>
        <p:spPr>
          <a:xfrm>
            <a:off x="16849893" y="23403720"/>
            <a:ext cx="6767331" cy="373247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250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9600" b="1" u="sng" dirty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8000" dirty="0">
                <a:solidFill>
                  <a:schemeClr val="bg1"/>
                </a:solidFill>
              </a:rPr>
              <a:t>We designed and implemented a transactional PQ in 3 ways.</a:t>
            </a:r>
          </a:p>
          <a:p>
            <a:pPr algn="l" rtl="0">
              <a:lnSpc>
                <a:spcPct val="150000"/>
              </a:lnSpc>
            </a:pPr>
            <a:r>
              <a:rPr lang="en-US" sz="8000" dirty="0">
                <a:solidFill>
                  <a:schemeClr val="bg1"/>
                </a:solidFill>
              </a:rPr>
              <a:t>Our design exposes same API as other PQs. Transactional semantic are provided "under the hood“.</a:t>
            </a:r>
            <a:endParaRPr lang="he-IL" sz="8000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8000" dirty="0">
                <a:solidFill>
                  <a:schemeClr val="bg1"/>
                </a:solidFill>
              </a:rPr>
              <a:t>We evaluated all three implementations and provided results and code coverage.</a:t>
            </a:r>
          </a:p>
          <a:p>
            <a:pPr algn="l" rtl="0">
              <a:lnSpc>
                <a:spcPct val="150000"/>
              </a:lnSpc>
            </a:pPr>
            <a:endParaRPr lang="en-US" sz="6000" dirty="0">
              <a:solidFill>
                <a:schemeClr val="bg1"/>
              </a:solidFill>
            </a:endParaRP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7" name="Picture 5">
            <a:extLst>
              <a:ext uri="{FF2B5EF4-FFF2-40B4-BE49-F238E27FC236}">
                <a16:creationId xmlns:a16="http://schemas.microsoft.com/office/drawing/2014/main" id="{F65F71AE-2F12-46BE-97B7-DD5C5ED8E1B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43626" y="27482177"/>
            <a:ext cx="3152633" cy="1846702"/>
          </a:xfrm>
          <a:prstGeom prst="rect">
            <a:avLst/>
          </a:prstGeom>
        </p:spPr>
      </p:pic>
      <p:pic>
        <p:nvPicPr>
          <p:cNvPr id="38" name="Picture 19">
            <a:extLst>
              <a:ext uri="{FF2B5EF4-FFF2-40B4-BE49-F238E27FC236}">
                <a16:creationId xmlns:a16="http://schemas.microsoft.com/office/drawing/2014/main" id="{991EA0BC-80EA-4F33-B66B-E7980FA511B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43626" y="29629582"/>
            <a:ext cx="3153048" cy="1847619"/>
          </a:xfrm>
          <a:prstGeom prst="rect">
            <a:avLst/>
          </a:prstGeom>
        </p:spPr>
      </p:pic>
      <p:pic>
        <p:nvPicPr>
          <p:cNvPr id="39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90F6C7-167B-467C-A986-FDE62DB79B5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092" y="27483294"/>
            <a:ext cx="2870913" cy="1845585"/>
          </a:xfrm>
          <a:prstGeom prst="rect">
            <a:avLst/>
          </a:prstGeom>
        </p:spPr>
      </p:pic>
      <p:pic>
        <p:nvPicPr>
          <p:cNvPr id="40" name="Picture 5">
            <a:extLst>
              <a:ext uri="{FF2B5EF4-FFF2-40B4-BE49-F238E27FC236}">
                <a16:creationId xmlns:a16="http://schemas.microsoft.com/office/drawing/2014/main" id="{4535A996-0347-4ED7-9134-0E9797D3E66E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19092" y="29621929"/>
            <a:ext cx="2870913" cy="1845587"/>
          </a:xfrm>
          <a:prstGeom prst="rect">
            <a:avLst/>
          </a:prstGeom>
        </p:spPr>
      </p:pic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36E21760-DCBB-4E47-A220-6EBD1106FF93}"/>
              </a:ext>
            </a:extLst>
          </p:cNvPr>
          <p:cNvSpPr txBox="1">
            <a:spLocks/>
          </p:cNvSpPr>
          <p:nvPr/>
        </p:nvSpPr>
        <p:spPr>
          <a:xfrm>
            <a:off x="16849894" y="27628359"/>
            <a:ext cx="6767331" cy="38391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417488" tIns="208744" rIns="417488" bIns="208744" rtlCol="0">
            <a:normAutofit fontScale="32500" lnSpcReduction="20000"/>
          </a:bodyPr>
          <a:lstStyle>
            <a:lvl1pPr marL="831740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982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521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26959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5869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9043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22178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5391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85657" indent="-665392" algn="r" defTabSz="3326959" rtl="1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348" indent="0" algn="l" rtl="0">
              <a:lnSpc>
                <a:spcPct val="150000"/>
              </a:lnSpc>
              <a:buNone/>
            </a:pPr>
            <a:r>
              <a:rPr lang="en-US" sz="8000" b="1" u="sng" dirty="0">
                <a:solidFill>
                  <a:schemeClr val="bg1"/>
                </a:solidFill>
              </a:rPr>
              <a:t>Follow - up</a:t>
            </a:r>
          </a:p>
          <a:p>
            <a:pPr algn="l" rtl="0">
              <a:lnSpc>
                <a:spcPct val="150000"/>
              </a:lnSpc>
            </a:pPr>
            <a:r>
              <a:rPr lang="en-US" sz="8000" dirty="0">
                <a:solidFill>
                  <a:schemeClr val="bg1"/>
                </a:solidFill>
              </a:rPr>
              <a:t>Implementing PQ using TDSL's skip-list should be considered.</a:t>
            </a:r>
          </a:p>
          <a:p>
            <a:pPr algn="l" rtl="0">
              <a:lnSpc>
                <a:spcPct val="150000"/>
              </a:lnSpc>
            </a:pPr>
            <a:r>
              <a:rPr lang="en-US" sz="8000" dirty="0">
                <a:solidFill>
                  <a:schemeClr val="bg1"/>
                </a:solidFill>
              </a:rPr>
              <a:t>Relaxed Priority Queue.</a:t>
            </a:r>
          </a:p>
          <a:p>
            <a:pPr algn="l" rtl="0">
              <a:lnSpc>
                <a:spcPct val="150000"/>
              </a:lnSpc>
            </a:pPr>
            <a:r>
              <a:rPr lang="en-US" sz="8000">
                <a:solidFill>
                  <a:schemeClr val="bg1"/>
                </a:solidFill>
              </a:rPr>
              <a:t>Supporting </a:t>
            </a:r>
            <a:r>
              <a:rPr lang="en-US" sz="8000" dirty="0">
                <a:solidFill>
                  <a:schemeClr val="bg1"/>
                </a:solidFill>
              </a:rPr>
              <a:t>nested transactions.</a:t>
            </a:r>
          </a:p>
          <a:p>
            <a:pPr algn="l" rtl="0">
              <a:lnSpc>
                <a:spcPct val="150000"/>
              </a:lnSpc>
            </a:pPr>
            <a:endParaRPr lang="en-US" sz="6000" dirty="0">
              <a:solidFill>
                <a:schemeClr val="bg1"/>
              </a:solidFill>
            </a:endParaRPr>
          </a:p>
          <a:p>
            <a:pPr algn="l" rtl="0">
              <a:lnSpc>
                <a:spcPct val="150000"/>
              </a:lnSpc>
            </a:pPr>
            <a:endParaRPr lang="en-US" sz="6000" dirty="0">
              <a:solidFill>
                <a:schemeClr val="bg1"/>
              </a:solidFill>
            </a:endParaRPr>
          </a:p>
          <a:p>
            <a:pPr marL="1164435" lvl="1" indent="0" algn="l" rtl="0">
              <a:lnSpc>
                <a:spcPct val="15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5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ספקטיב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רספקטיבה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0b45a922-aad1-441a-bdd4-f1d1293454f7" xsi:nil="true"/>
    <TeamsChannelId xmlns="0b45a922-aad1-441a-bdd4-f1d1293454f7" xsi:nil="true"/>
    <IsNotebookLocked xmlns="0b45a922-aad1-441a-bdd4-f1d1293454f7" xsi:nil="true"/>
    <_ip_UnifiedCompliancePolicyUIAction xmlns="http://schemas.microsoft.com/sharepoint/v3" xsi:nil="true"/>
    <Templates xmlns="0b45a922-aad1-441a-bdd4-f1d1293454f7" xsi:nil="true"/>
    <Teachers xmlns="0b45a922-aad1-441a-bdd4-f1d1293454f7">
      <UserInfo>
        <DisplayName/>
        <AccountId xsi:nil="true"/>
        <AccountType/>
      </UserInfo>
    </Teachers>
    <CultureName xmlns="0b45a922-aad1-441a-bdd4-f1d1293454f7" xsi:nil="true"/>
    <AppVersion xmlns="0b45a922-aad1-441a-bdd4-f1d1293454f7" xsi:nil="true"/>
    <LMS_Mappings xmlns="0b45a922-aad1-441a-bdd4-f1d1293454f7" xsi:nil="true"/>
    <Self_Registration_Enabled xmlns="0b45a922-aad1-441a-bdd4-f1d1293454f7" xsi:nil="true"/>
    <_ip_UnifiedCompliancePolicyProperties xmlns="http://schemas.microsoft.com/sharepoint/v3" xsi:nil="true"/>
    <Student_Groups xmlns="0b45a922-aad1-441a-bdd4-f1d1293454f7">
      <UserInfo>
        <DisplayName/>
        <AccountId xsi:nil="true"/>
        <AccountType/>
      </UserInfo>
    </Student_Groups>
    <Distribution_Groups xmlns="0b45a922-aad1-441a-bdd4-f1d1293454f7" xsi:nil="true"/>
    <DefaultSectionNames xmlns="0b45a922-aad1-441a-bdd4-f1d1293454f7" xsi:nil="true"/>
    <Math_Settings xmlns="0b45a922-aad1-441a-bdd4-f1d1293454f7" xsi:nil="true"/>
    <Self_Registration_Enabled0 xmlns="0b45a922-aad1-441a-bdd4-f1d1293454f7" xsi:nil="true"/>
    <NotebookType xmlns="0b45a922-aad1-441a-bdd4-f1d1293454f7" xsi:nil="true"/>
    <Invited_Students xmlns="0b45a922-aad1-441a-bdd4-f1d1293454f7" xsi:nil="true"/>
    <Is_Collaboration_Space_Locked xmlns="0b45a922-aad1-441a-bdd4-f1d1293454f7" xsi:nil="true"/>
    <Has_Teacher_Only_SectionGroup xmlns="0b45a922-aad1-441a-bdd4-f1d1293454f7" xsi:nil="true"/>
    <FolderType xmlns="0b45a922-aad1-441a-bdd4-f1d1293454f7" xsi:nil="true"/>
    <Owner xmlns="0b45a922-aad1-441a-bdd4-f1d1293454f7">
      <UserInfo>
        <DisplayName/>
        <AccountId xsi:nil="true"/>
        <AccountType/>
      </UserInfo>
    </Owner>
    <Students xmlns="0b45a922-aad1-441a-bdd4-f1d1293454f7">
      <UserInfo>
        <DisplayName/>
        <AccountId xsi:nil="true"/>
        <AccountType/>
      </UserInfo>
    </Student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DA4726E3AAD5428925AAE12FA49443" ma:contentTypeVersion="34" ma:contentTypeDescription="Create a new document." ma:contentTypeScope="" ma:versionID="617fd8143c6e8a3949e5bf182a96af3e">
  <xsd:schema xmlns:xsd="http://www.w3.org/2001/XMLSchema" xmlns:xs="http://www.w3.org/2001/XMLSchema" xmlns:p="http://schemas.microsoft.com/office/2006/metadata/properties" xmlns:ns1="http://schemas.microsoft.com/sharepoint/v3" xmlns:ns3="0b45a922-aad1-441a-bdd4-f1d1293454f7" xmlns:ns4="3955d8b5-7a67-4679-9f0f-7e4303c5c561" targetNamespace="http://schemas.microsoft.com/office/2006/metadata/properties" ma:root="true" ma:fieldsID="bfea3a45fbea005ed5749418bed478ba" ns1:_="" ns3:_="" ns4:_="">
    <xsd:import namespace="http://schemas.microsoft.com/sharepoint/v3"/>
    <xsd:import namespace="0b45a922-aad1-441a-bdd4-f1d1293454f7"/>
    <xsd:import namespace="3955d8b5-7a67-4679-9f0f-7e4303c5c56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CultureName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5a922-aad1-441a-bdd4-f1d1293454f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CultureName" ma:index="32" nillable="true" ma:displayName="Culture Name" ma:internalName="CultureNam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3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0" nillable="true" ma:displayName="Is Collaboration Space Locked" ma:internalName="Is_Collaboration_Space_Locked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5d8b5-7a67-4679-9f0f-7e4303c5c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343A8-4027-4296-B123-FF253D9574F1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0b45a922-aad1-441a-bdd4-f1d1293454f7"/>
    <ds:schemaRef ds:uri="http://schemas.openxmlformats.org/package/2006/metadata/core-properties"/>
    <ds:schemaRef ds:uri="http://schemas.microsoft.com/office/2006/metadata/properties"/>
    <ds:schemaRef ds:uri="3955d8b5-7a67-4679-9f0f-7e4303c5c561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1BD0A5-A85E-4FCA-93FB-9CE1BF729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45a922-aad1-441a-bdd4-f1d1293454f7"/>
    <ds:schemaRef ds:uri="3955d8b5-7a67-4679-9f0f-7e4303c5c5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ECCDA-479E-4EFE-9D85-13BEFCD435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15735</TotalTime>
  <Words>424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Wingdings</vt:lpstr>
      <vt:lpstr>פרספקטיבה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Doron Armon</dc:creator>
  <cp:lastModifiedBy>Ido Yehezkel</cp:lastModifiedBy>
  <cp:revision>920</cp:revision>
  <cp:lastPrinted>2015-06-16T06:58:17Z</cp:lastPrinted>
  <dcterms:created xsi:type="dcterms:W3CDTF">2014-06-10T19:27:15Z</dcterms:created>
  <dcterms:modified xsi:type="dcterms:W3CDTF">2019-12-15T16:11:11Z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0x0101001FDA4726E3AAD5428925AAE12FA49443</vt:lpwstr>
  </property>
</Properties>
</file>