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3"/>
  </p:notesMasterIdLst>
  <p:handoutMasterIdLst>
    <p:handoutMasterId r:id="rId44"/>
  </p:handoutMasterIdLst>
  <p:sldIdLst>
    <p:sldId id="256" r:id="rId2"/>
    <p:sldId id="366" r:id="rId3"/>
    <p:sldId id="347" r:id="rId4"/>
    <p:sldId id="371" r:id="rId5"/>
    <p:sldId id="342" r:id="rId6"/>
    <p:sldId id="341" r:id="rId7"/>
    <p:sldId id="343" r:id="rId8"/>
    <p:sldId id="346" r:id="rId9"/>
    <p:sldId id="345" r:id="rId10"/>
    <p:sldId id="367" r:id="rId11"/>
    <p:sldId id="316" r:id="rId12"/>
    <p:sldId id="374" r:id="rId13"/>
    <p:sldId id="317" r:id="rId14"/>
    <p:sldId id="278" r:id="rId15"/>
    <p:sldId id="318" r:id="rId16"/>
    <p:sldId id="369" r:id="rId17"/>
    <p:sldId id="370" r:id="rId18"/>
    <p:sldId id="376" r:id="rId19"/>
    <p:sldId id="315" r:id="rId20"/>
    <p:sldId id="350" r:id="rId21"/>
    <p:sldId id="365" r:id="rId22"/>
    <p:sldId id="309" r:id="rId23"/>
    <p:sldId id="310" r:id="rId24"/>
    <p:sldId id="333" r:id="rId25"/>
    <p:sldId id="353" r:id="rId26"/>
    <p:sldId id="355" r:id="rId27"/>
    <p:sldId id="360" r:id="rId28"/>
    <p:sldId id="380" r:id="rId29"/>
    <p:sldId id="322" r:id="rId30"/>
    <p:sldId id="314" r:id="rId31"/>
    <p:sldId id="377" r:id="rId32"/>
    <p:sldId id="373" r:id="rId33"/>
    <p:sldId id="372" r:id="rId34"/>
    <p:sldId id="363" r:id="rId35"/>
    <p:sldId id="358" r:id="rId36"/>
    <p:sldId id="356" r:id="rId37"/>
    <p:sldId id="321" r:id="rId38"/>
    <p:sldId id="359" r:id="rId39"/>
    <p:sldId id="379" r:id="rId40"/>
    <p:sldId id="362" r:id="rId41"/>
    <p:sldId id="337" r:id="rId4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2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332" autoAdjust="0"/>
    <p:restoredTop sz="81572" autoAdjust="0"/>
  </p:normalViewPr>
  <p:slideViewPr>
    <p:cSldViewPr snapToGrid="0">
      <p:cViewPr varScale="1">
        <p:scale>
          <a:sx n="54" d="100"/>
          <a:sy n="54" d="100"/>
        </p:scale>
        <p:origin x="816" y="48"/>
      </p:cViewPr>
      <p:guideLst/>
    </p:cSldViewPr>
  </p:slideViewPr>
  <p:notesTextViewPr>
    <p:cViewPr>
      <p:scale>
        <a:sx n="115" d="100"/>
        <a:sy n="11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8F83DFF8-C97F-40D0-9978-A412D9A2295E}"/>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a:extLst>
              <a:ext uri="{FF2B5EF4-FFF2-40B4-BE49-F238E27FC236}">
                <a16:creationId xmlns:a16="http://schemas.microsoft.com/office/drawing/2014/main" id="{A506D674-A97E-4B4F-9BDE-E161B3E350BA}"/>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3387E2F2-4ED1-4BFA-8DED-F6DA9F501172}" type="datetimeFigureOut">
              <a:rPr lang="he-IL" smtClean="0"/>
              <a:t>כ'/חשון/תש"פ</a:t>
            </a:fld>
            <a:endParaRPr lang="he-IL"/>
          </a:p>
        </p:txBody>
      </p:sp>
      <p:sp>
        <p:nvSpPr>
          <p:cNvPr id="4" name="מציין מיקום של כותרת תחתונה 3">
            <a:extLst>
              <a:ext uri="{FF2B5EF4-FFF2-40B4-BE49-F238E27FC236}">
                <a16:creationId xmlns:a16="http://schemas.microsoft.com/office/drawing/2014/main" id="{1C28ACF7-6ABB-43BF-802A-87C46E78062A}"/>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a:extLst>
              <a:ext uri="{FF2B5EF4-FFF2-40B4-BE49-F238E27FC236}">
                <a16:creationId xmlns:a16="http://schemas.microsoft.com/office/drawing/2014/main" id="{F9ECF5EA-A36A-4309-9B83-C99F49F3D4FB}"/>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085DD0D9-9F96-4B23-879F-9D215D915DAD}" type="slidenum">
              <a:rPr lang="he-IL" smtClean="0"/>
              <a:t>‹#›</a:t>
            </a:fld>
            <a:endParaRPr lang="he-IL"/>
          </a:p>
        </p:txBody>
      </p:sp>
    </p:spTree>
    <p:extLst>
      <p:ext uri="{BB962C8B-B14F-4D97-AF65-F5344CB8AC3E}">
        <p14:creationId xmlns:p14="http://schemas.microsoft.com/office/powerpoint/2010/main" val="35142610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97B57D7-9A0C-43D6-BF6A-E7CFD4A876C2}" type="datetimeFigureOut">
              <a:rPr lang="he-IL" smtClean="0"/>
              <a:t>כ'/חשון/תש"פ</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207A6E5-EB3F-4AE6-B7C0-9B1062F637E5}" type="slidenum">
              <a:rPr lang="he-IL" smtClean="0"/>
              <a:t>‹#›</a:t>
            </a:fld>
            <a:endParaRPr lang="he-IL"/>
          </a:p>
        </p:txBody>
      </p:sp>
    </p:spTree>
    <p:extLst>
      <p:ext uri="{BB962C8B-B14F-4D97-AF65-F5344CB8AC3E}">
        <p14:creationId xmlns:p14="http://schemas.microsoft.com/office/powerpoint/2010/main" val="3048992404"/>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יש במצגת 30 ומשהו שקפים בשביל הרצף </a:t>
            </a:r>
            <a:r>
              <a:rPr lang="he-IL" dirty="0"/>
              <a:t>למי שקורא את כולה, אבל אני מתכוון לדלג על נושאים שדיברנו עליהם במצגת האמצע ולהעמיק בנושאים מסוימים.</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הפרויקט שלי עוסק ב</a:t>
            </a:r>
            <a:r>
              <a:rPr lang="he-IL" b="0" dirty="0"/>
              <a:t>פיתוח כלי לזיהוי מתקפות רשת עבור מכשירי </a:t>
            </a:r>
            <a:r>
              <a:rPr lang="en-US" b="0" dirty="0"/>
              <a:t>IoT</a:t>
            </a:r>
            <a:r>
              <a:rPr lang="he-IL" b="0" dirty="0"/>
              <a:t>.</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אני מציג את הפרויקט לבד </a:t>
            </a:r>
            <a:r>
              <a:rPr lang="he-IL" dirty="0"/>
              <a:t>משום שהשותף שהתחלתי איתו את הפרויקט עזב עקב סיבות אישיות ובהחלטה משותפת עם המנחה המשכתי לבד.</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1</a:t>
            </a:fld>
            <a:endParaRPr lang="he-IL"/>
          </a:p>
        </p:txBody>
      </p:sp>
    </p:spTree>
    <p:extLst>
      <p:ext uri="{BB962C8B-B14F-4D97-AF65-F5344CB8AC3E}">
        <p14:creationId xmlns:p14="http://schemas.microsoft.com/office/powerpoint/2010/main" val="3491515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נעבור לבניית הפתרון,</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10</a:t>
            </a:fld>
            <a:endParaRPr lang="he-IL"/>
          </a:p>
        </p:txBody>
      </p:sp>
    </p:spTree>
    <p:extLst>
      <p:ext uri="{BB962C8B-B14F-4D97-AF65-F5344CB8AC3E}">
        <p14:creationId xmlns:p14="http://schemas.microsoft.com/office/powerpoint/2010/main" val="374657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latin typeface="Cambria" panose="02040503050406030204" pitchFamily="18" charset="0"/>
                <a:ea typeface="Cambria" panose="02040503050406030204" pitchFamily="18" charset="0"/>
                <a:cs typeface="David" panose="020E0502060401010101" pitchFamily="34" charset="-79"/>
              </a:rPr>
              <a:t>הדרישות שלי מהמערכת מינימליות וכלליות </a:t>
            </a:r>
            <a:r>
              <a:rPr lang="he-IL" sz="1200" dirty="0">
                <a:latin typeface="Cambria" panose="02040503050406030204" pitchFamily="18" charset="0"/>
                <a:ea typeface="Cambria" panose="02040503050406030204" pitchFamily="18" charset="0"/>
                <a:cs typeface="David" panose="020E0502060401010101" pitchFamily="34" charset="-79"/>
              </a:rPr>
              <a:t>והן שהיא תהיה פשוטה להבנת תרחישים בה ולתחזוקה, וכן שניתן יהיה להתקיף בה (מחשב אחד תוקף מחשב אחר).</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latin typeface="Cambria" panose="02040503050406030204" pitchFamily="18" charset="0"/>
              <a:ea typeface="Cambria" panose="02040503050406030204" pitchFamily="18" charset="0"/>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latin typeface="Cambria" panose="02040503050406030204" pitchFamily="18" charset="0"/>
                <a:ea typeface="Cambria" panose="02040503050406030204" pitchFamily="18" charset="0"/>
                <a:cs typeface="David" panose="020E0502060401010101" pitchFamily="34" charset="-79"/>
              </a:rPr>
              <a:t>הדרישות שלי מהתוכנה </a:t>
            </a:r>
            <a:r>
              <a:rPr lang="he-IL" sz="1200" dirty="0">
                <a:latin typeface="Cambria" panose="02040503050406030204" pitchFamily="18" charset="0"/>
                <a:ea typeface="Cambria" panose="02040503050406030204" pitchFamily="18" charset="0"/>
                <a:cs typeface="David" panose="020E0502060401010101" pitchFamily="34" charset="-79"/>
              </a:rPr>
              <a:t>הן קבלת תוצאות מיטביות על המתקפות שציינתי באופן עקבי (הרצה אחרי הרצה), שהמימוש יהיה פשוט ומובן,   וכן כ-</a:t>
            </a:r>
            <a:r>
              <a:rPr lang="en-US" sz="1200" dirty="0">
                <a:latin typeface="Cambria" panose="02040503050406030204" pitchFamily="18" charset="0"/>
                <a:ea typeface="Cambria" panose="02040503050406030204" pitchFamily="18" charset="0"/>
                <a:cs typeface="David" panose="020E0502060401010101" pitchFamily="34" charset="-79"/>
              </a:rPr>
              <a:t>Nice To Have</a:t>
            </a:r>
            <a:r>
              <a:rPr lang="he-IL" sz="1200" dirty="0">
                <a:latin typeface="Cambria" panose="02040503050406030204" pitchFamily="18" charset="0"/>
                <a:ea typeface="Cambria" panose="02040503050406030204" pitchFamily="18" charset="0"/>
                <a:cs typeface="David" panose="020E0502060401010101" pitchFamily="34" charset="-79"/>
              </a:rPr>
              <a:t>, שהיא תצליח בזיהוי מתקפה כשלא אומנה על המתקפה ולא מכירה אודותיה.</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latin typeface="Cambria" panose="02040503050406030204" pitchFamily="18" charset="0"/>
              <a:ea typeface="Cambria" panose="02040503050406030204" pitchFamily="18" charset="0"/>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Cambria" panose="02040503050406030204" pitchFamily="18" charset="0"/>
                <a:ea typeface="Cambria" panose="02040503050406030204" pitchFamily="18" charset="0"/>
                <a:cs typeface="David" panose="020E0502060401010101" pitchFamily="34" charset="-79"/>
              </a:rPr>
              <a:t>דרישת ה- </a:t>
            </a:r>
            <a:r>
              <a:rPr lang="en-US" sz="1200" dirty="0">
                <a:latin typeface="Cambria" panose="02040503050406030204" pitchFamily="18" charset="0"/>
                <a:ea typeface="Cambria" panose="02040503050406030204" pitchFamily="18" charset="0"/>
                <a:cs typeface="David" panose="020E0502060401010101" pitchFamily="34" charset="-79"/>
              </a:rPr>
              <a:t>Nice To Have</a:t>
            </a:r>
            <a:r>
              <a:rPr lang="he-IL" sz="1200" dirty="0">
                <a:latin typeface="Cambria" panose="02040503050406030204" pitchFamily="18" charset="0"/>
                <a:ea typeface="Cambria" panose="02040503050406030204" pitchFamily="18" charset="0"/>
                <a:cs typeface="David" panose="020E0502060401010101" pitchFamily="34" charset="-79"/>
              </a:rPr>
              <a:t> הושגה בתוצאות הפרויקט אבל על כך בדו"ח הפרויקט.</a:t>
            </a:r>
            <a:endParaRPr lang="he-IL"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11</a:t>
            </a:fld>
            <a:endParaRPr lang="he-IL"/>
          </a:p>
        </p:txBody>
      </p:sp>
    </p:spTree>
    <p:extLst>
      <p:ext uri="{BB962C8B-B14F-4D97-AF65-F5344CB8AC3E}">
        <p14:creationId xmlns:p14="http://schemas.microsoft.com/office/powerpoint/2010/main" val="399628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לפני בניית התוכנה, התכנון נעשה בשני מישורים (במקביל) </a:t>
            </a:r>
            <a:r>
              <a:rPr lang="he-IL" dirty="0"/>
              <a:t>– מערכת ניסוי וכן מכונה לומדת. </a:t>
            </a:r>
          </a:p>
          <a:p>
            <a:endParaRPr lang="he-IL" dirty="0"/>
          </a:p>
          <a:p>
            <a:r>
              <a:rPr lang="he-IL" dirty="0"/>
              <a:t>זאת מכיוון שלמשל פיצ'רים עיקריים או כלים להפקת דאטא, תלויים לחלוטין במע' ובמתקפות שמאופשרות על גביה.</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12</a:t>
            </a:fld>
            <a:endParaRPr lang="he-IL"/>
          </a:p>
        </p:txBody>
      </p:sp>
    </p:spTree>
    <p:extLst>
      <p:ext uri="{BB962C8B-B14F-4D97-AF65-F5344CB8AC3E}">
        <p14:creationId xmlns:p14="http://schemas.microsoft.com/office/powerpoint/2010/main" val="2553714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במערכת ישנם שני מחשבים </a:t>
            </a:r>
            <a:r>
              <a:rPr lang="he-IL" dirty="0"/>
              <a:t>(מכונות וירטואליות), </a:t>
            </a:r>
            <a:r>
              <a:rPr lang="he-IL" b="1" dirty="0"/>
              <a:t>אחד</a:t>
            </a:r>
            <a:r>
              <a:rPr lang="he-IL" dirty="0"/>
              <a:t> שמדמה </a:t>
            </a:r>
            <a:r>
              <a:rPr lang="en-US" dirty="0"/>
              <a:t>IoT</a:t>
            </a:r>
            <a:r>
              <a:rPr lang="he-IL" dirty="0"/>
              <a:t> ועליו נמצא שרת </a:t>
            </a:r>
            <a:r>
              <a:rPr lang="en-US" dirty="0"/>
              <a:t>APACHE</a:t>
            </a:r>
            <a:r>
              <a:rPr lang="he-IL" dirty="0"/>
              <a:t> עם אתר, </a:t>
            </a:r>
            <a:r>
              <a:rPr lang="he-IL" b="1" dirty="0"/>
              <a:t>ואחד</a:t>
            </a:r>
            <a:r>
              <a:rPr lang="he-IL" dirty="0"/>
              <a:t> להרצת לקוחות מול האתר, ולתקיפת השרת והמחשב.</a:t>
            </a:r>
          </a:p>
          <a:p>
            <a:endParaRPr lang="he-IL" dirty="0"/>
          </a:p>
          <a:p>
            <a:r>
              <a:rPr lang="he-IL" dirty="0"/>
              <a:t>הרשת המקומית היא של </a:t>
            </a:r>
            <a:r>
              <a:rPr lang="en-US" dirty="0"/>
              <a:t>ETH</a:t>
            </a:r>
            <a:r>
              <a:rPr lang="he-IL" dirty="0"/>
              <a:t> ומערכות ההפעלה הן הפצה של לינוקס.</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13</a:t>
            </a:fld>
            <a:endParaRPr lang="he-IL"/>
          </a:p>
        </p:txBody>
      </p:sp>
    </p:spTree>
    <p:extLst>
      <p:ext uri="{BB962C8B-B14F-4D97-AF65-F5344CB8AC3E}">
        <p14:creationId xmlns:p14="http://schemas.microsoft.com/office/powerpoint/2010/main" val="409161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זו סכמת הבלוקים שהצגתי במצגת האמצע</a:t>
            </a:r>
            <a:r>
              <a:rPr lang="he-IL" b="0" dirty="0"/>
              <a:t>, שכללה: </a:t>
            </a:r>
          </a:p>
          <a:p>
            <a:pPr marL="171450" indent="-171450">
              <a:buFontTx/>
              <a:buChar char="-"/>
            </a:pPr>
            <a:r>
              <a:rPr lang="he-IL" b="0" dirty="0"/>
              <a:t>מנגנון איסוף דאטא</a:t>
            </a:r>
          </a:p>
          <a:p>
            <a:pPr marL="171450" indent="-171450">
              <a:buFontTx/>
              <a:buChar char="-"/>
            </a:pPr>
            <a:r>
              <a:rPr lang="he-IL" b="0" dirty="0"/>
              <a:t>מנגנון </a:t>
            </a:r>
            <a:r>
              <a:rPr lang="en-US" b="0" dirty="0"/>
              <a:t>PREPROCESSING</a:t>
            </a:r>
            <a:r>
              <a:rPr lang="he-IL" b="0" dirty="0"/>
              <a:t> </a:t>
            </a:r>
          </a:p>
          <a:p>
            <a:pPr marL="171450" indent="-171450">
              <a:buFontTx/>
              <a:buChar char="-"/>
            </a:pPr>
            <a:r>
              <a:rPr lang="he-IL" b="0" dirty="0"/>
              <a:t>בחירת מכונה לומדת שתניב ביצועים אופטימליים לשם התרעה בזיהוי התקפה</a:t>
            </a:r>
          </a:p>
          <a:p>
            <a:pPr marL="171450" indent="-171450">
              <a:buFontTx/>
              <a:buChar char="-"/>
            </a:pPr>
            <a:endParaRPr lang="he-IL" b="0" dirty="0"/>
          </a:p>
          <a:p>
            <a:pPr marL="171450" indent="-171450">
              <a:buFontTx/>
              <a:buChar char="-"/>
            </a:pPr>
            <a:r>
              <a:rPr lang="he-IL" b="0" dirty="0"/>
              <a:t>הסכמה לא השתנתה חוץ מהוספת ...</a:t>
            </a:r>
            <a:endParaRPr lang="he-IL" b="1"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14</a:t>
            </a:fld>
            <a:endParaRPr lang="he-IL"/>
          </a:p>
        </p:txBody>
      </p:sp>
    </p:spTree>
    <p:extLst>
      <p:ext uri="{BB962C8B-B14F-4D97-AF65-F5344CB8AC3E}">
        <p14:creationId xmlns:p14="http://schemas.microsoft.com/office/powerpoint/2010/main" val="1049140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סכמת הבלוקים לא השתנתה חוץ מהוספת ... </a:t>
            </a:r>
          </a:p>
          <a:p>
            <a:r>
              <a:rPr lang="he-IL" b="0" dirty="0"/>
              <a:t>... </a:t>
            </a:r>
            <a:r>
              <a:rPr lang="he-IL" b="1" dirty="0"/>
              <a:t>בנייה של ה-</a:t>
            </a:r>
            <a:r>
              <a:rPr lang="en-US" b="1" dirty="0"/>
              <a:t>SETUP</a:t>
            </a:r>
            <a:r>
              <a:rPr lang="he-IL" dirty="0"/>
              <a:t> ובו לבצע </a:t>
            </a:r>
            <a:r>
              <a:rPr lang="he-IL" b="0" dirty="0"/>
              <a:t>גנרציה</a:t>
            </a:r>
            <a:r>
              <a:rPr lang="he-IL" dirty="0"/>
              <a:t> של תעבורה נורמלית וכן תקיפות.</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15</a:t>
            </a:fld>
            <a:endParaRPr lang="he-IL"/>
          </a:p>
        </p:txBody>
      </p:sp>
    </p:spTree>
    <p:extLst>
      <p:ext uri="{BB962C8B-B14F-4D97-AF65-F5344CB8AC3E}">
        <p14:creationId xmlns:p14="http://schemas.microsoft.com/office/powerpoint/2010/main" val="3363603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במערכת נעשה שימוש בכלים שונים </a:t>
            </a:r>
            <a:r>
              <a:rPr lang="he-IL" dirty="0"/>
              <a:t>על מנת להבין מה הדאטא שקיים לרשותנו, ולהפיק אותו.</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16</a:t>
            </a:fld>
            <a:endParaRPr lang="he-IL"/>
          </a:p>
        </p:txBody>
      </p:sp>
    </p:spTree>
    <p:extLst>
      <p:ext uri="{BB962C8B-B14F-4D97-AF65-F5344CB8AC3E}">
        <p14:creationId xmlns:p14="http://schemas.microsoft.com/office/powerpoint/2010/main" val="272343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בטבלה הבאה מפורטים הפיצ'רים שבחרתי.</a:t>
            </a:r>
          </a:p>
          <a:p>
            <a:endParaRPr lang="he-IL" b="1" dirty="0"/>
          </a:p>
          <a:p>
            <a:r>
              <a:rPr lang="he-IL" b="1" dirty="0"/>
              <a:t>לשם הזיהוי, נבחרו פיצ'רים שחשבתי שיהיו רגישים למתקפות</a:t>
            </a:r>
            <a:r>
              <a:rPr lang="he-IL" b="0" dirty="0"/>
              <a:t>, </a:t>
            </a:r>
            <a:r>
              <a:rPr lang="he-IL" b="1" dirty="0"/>
              <a:t>בשדות</a:t>
            </a:r>
            <a:r>
              <a:rPr lang="he-IL" b="0" dirty="0"/>
              <a:t> של: </a:t>
            </a:r>
            <a:r>
              <a:rPr lang="en-US" b="0" dirty="0"/>
              <a:t>PACKET RATEs</a:t>
            </a:r>
            <a:r>
              <a:rPr lang="he-IL" b="0" dirty="0"/>
              <a:t>, ניצול זיכרון ו-</a:t>
            </a:r>
            <a:r>
              <a:rPr lang="en-US" b="0" dirty="0"/>
              <a:t>CPU</a:t>
            </a:r>
            <a:r>
              <a:rPr lang="he-IL" b="0" dirty="0"/>
              <a:t> וכמות קשרי אינטרנט, כשחלקם </a:t>
            </a:r>
            <a:r>
              <a:rPr lang="he-IL" b="1" dirty="0" err="1"/>
              <a:t>בגרנולריות</a:t>
            </a:r>
            <a:r>
              <a:rPr lang="he-IL" b="0" dirty="0"/>
              <a:t> של המחשב כולו וחלקם עבור תהליכים ספציפיים כמו תהליך השרת למשל.</a:t>
            </a:r>
          </a:p>
          <a:p>
            <a:endParaRPr lang="he-IL" b="0" dirty="0"/>
          </a:p>
          <a:p>
            <a:r>
              <a:rPr lang="he-IL" b="1" dirty="0"/>
              <a:t>חשוב היה לקחת פיצ'רים שמעידים על שינוי – גרדיאנט</a:t>
            </a:r>
            <a:r>
              <a:rPr lang="he-IL" b="0" dirty="0"/>
              <a:t>, כתלות בהפעלת מתקפה, ועל כן הרבה מהפיצ'רים מייצגים שינוי בדאטא ליחידת זמן (</a:t>
            </a:r>
            <a:r>
              <a:rPr lang="en-US" b="0" dirty="0"/>
              <a:t>DELTA=1sec</a:t>
            </a:r>
            <a:r>
              <a:rPr lang="he-IL" b="0" dirty="0"/>
              <a:t>).</a:t>
            </a:r>
          </a:p>
          <a:p>
            <a:endParaRPr lang="he-IL" b="0" dirty="0"/>
          </a:p>
          <a:p>
            <a:r>
              <a:rPr lang="he-IL" b="1" dirty="0"/>
              <a:t>בנוסף ניתן לראות כי  הפיצ'רים שנלקחו מעידים יותר על תגובות של המחשב ופחות על תוכן התעבורה באמת</a:t>
            </a:r>
            <a:r>
              <a:rPr lang="he-IL" b="0" dirty="0"/>
              <a:t>, וזה נועד לשם אפיון תופעות באופן כללי ככל האפשר, ללא היצמדות לאפיון של מתקפה מסוימת, ושמירה על פתרון גנרי ככל האפשר. כדי לתפוס ברשת כמה שיותר מתקפות ולא להתחייב על קבוצה מסוימת, כפי שדובר בסקירת הבעיה.</a:t>
            </a:r>
          </a:p>
          <a:p>
            <a:endParaRPr lang="en-US" dirty="0"/>
          </a:p>
          <a:p>
            <a:endParaRPr lang="en-US" dirty="0"/>
          </a:p>
          <a:p>
            <a:endParaRPr lang="he-IL" dirty="0"/>
          </a:p>
          <a:p>
            <a:pPr algn="l" rtl="0"/>
            <a:r>
              <a:rPr lang="en-US" sz="1200" b="0" i="0" kern="1200" dirty="0">
                <a:solidFill>
                  <a:schemeClr val="tx1"/>
                </a:solidFill>
                <a:effectLst/>
                <a:latin typeface="+mn-lt"/>
                <a:ea typeface="+mn-ea"/>
                <a:cs typeface="+mn-cs"/>
              </a:rPr>
              <a:t>In some situations IRQs come very </a:t>
            </a:r>
            <a:r>
              <a:rPr lang="en-US" sz="1200" b="0" i="0" kern="1200" dirty="0" err="1">
                <a:solidFill>
                  <a:schemeClr val="tx1"/>
                </a:solidFill>
                <a:effectLst/>
                <a:latin typeface="+mn-lt"/>
                <a:ea typeface="+mn-ea"/>
                <a:cs typeface="+mn-cs"/>
              </a:rPr>
              <a:t>very</a:t>
            </a:r>
            <a:r>
              <a:rPr lang="en-US" sz="1200" b="0" i="0" kern="1200" dirty="0">
                <a:solidFill>
                  <a:schemeClr val="tx1"/>
                </a:solidFill>
                <a:effectLst/>
                <a:latin typeface="+mn-lt"/>
                <a:ea typeface="+mn-ea"/>
                <a:cs typeface="+mn-cs"/>
              </a:rPr>
              <a:t> fast one after the other and the operating system cannot finish servicing one before another one arrives. </a:t>
            </a:r>
            <a:r>
              <a:rPr lang="en-US" sz="1200" b="1" i="0" kern="1200" dirty="0">
                <a:solidFill>
                  <a:schemeClr val="tx1"/>
                </a:solidFill>
                <a:effectLst/>
                <a:latin typeface="+mn-lt"/>
                <a:ea typeface="+mn-ea"/>
                <a:cs typeface="+mn-cs"/>
              </a:rPr>
              <a:t>This can happen when a high speed network card receives a very large number of packets in a short time frame</a:t>
            </a:r>
            <a:r>
              <a:rPr lang="en-US" sz="1200" b="0" i="0" kern="1200" dirty="0">
                <a:solidFill>
                  <a:schemeClr val="tx1"/>
                </a:solidFill>
                <a:effectLst/>
                <a:latin typeface="+mn-lt"/>
                <a:ea typeface="+mn-ea"/>
                <a:cs typeface="+mn-cs"/>
              </a:rPr>
              <a:t>.</a:t>
            </a:r>
          </a:p>
          <a:p>
            <a:pPr algn="l" rtl="0"/>
            <a:r>
              <a:rPr lang="en-US" sz="1200" b="0" i="0" kern="1200" dirty="0">
                <a:solidFill>
                  <a:schemeClr val="tx1"/>
                </a:solidFill>
                <a:effectLst/>
                <a:latin typeface="+mn-lt"/>
                <a:ea typeface="+mn-ea"/>
                <a:cs typeface="+mn-cs"/>
              </a:rPr>
              <a:t>Because the operating system cannot handle IRQs as they arrive (because they arrive too fast one after the other), the operating system queues them for later processing by a special internal process named </a:t>
            </a:r>
            <a:r>
              <a:rPr lang="en-US" b="1" dirty="0"/>
              <a:t>ksoftirqd</a:t>
            </a:r>
            <a:r>
              <a:rPr lang="en-US" sz="1200" b="0" i="0" kern="1200" dirty="0">
                <a:solidFill>
                  <a:schemeClr val="tx1"/>
                </a:solidFill>
                <a:effectLst/>
                <a:latin typeface="+mn-lt"/>
                <a:ea typeface="+mn-ea"/>
                <a:cs typeface="+mn-cs"/>
              </a:rPr>
              <a:t>.</a:t>
            </a:r>
          </a:p>
          <a:p>
            <a:pPr algn="l" rtl="0" fontAlgn="base"/>
            <a:r>
              <a:rPr lang="en-US" sz="1200" b="1" kern="1200" dirty="0">
                <a:solidFill>
                  <a:schemeClr val="tx1"/>
                </a:solidFill>
                <a:effectLst/>
                <a:latin typeface="+mn-lt"/>
                <a:ea typeface="+mn-ea"/>
                <a:cs typeface="+mn-cs"/>
              </a:rPr>
              <a:t>If ksoftirqd is taking more than a tiny percentage of CPU time, this indicates the machine is under heavy interrupt load.</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algn="l" rtl="0"/>
            <a:endParaRPr lang="he-IL"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17</a:t>
            </a:fld>
            <a:endParaRPr lang="he-IL"/>
          </a:p>
        </p:txBody>
      </p:sp>
    </p:spTree>
    <p:extLst>
      <p:ext uri="{BB962C8B-B14F-4D97-AF65-F5344CB8AC3E}">
        <p14:creationId xmlns:p14="http://schemas.microsoft.com/office/powerpoint/2010/main" val="2485384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מבחינת </a:t>
            </a:r>
            <a:r>
              <a:rPr lang="en-US" b="1" dirty="0"/>
              <a:t>Preprocessing</a:t>
            </a:r>
            <a:r>
              <a:rPr lang="he-IL" b="1" dirty="0"/>
              <a:t>, הנרמול</a:t>
            </a:r>
            <a:r>
              <a:rPr lang="he-IL" b="0" dirty="0"/>
              <a:t> בוצע באופן סטנדרטי, אבל בפרמטרים של </a:t>
            </a:r>
            <a:r>
              <a:rPr lang="en-US" b="0" dirty="0"/>
              <a:t>PACKET RATEs</a:t>
            </a:r>
            <a:r>
              <a:rPr lang="he-IL" b="0" dirty="0"/>
              <a:t>, מתקפות מסוימות כמו </a:t>
            </a:r>
            <a:r>
              <a:rPr lang="en-US" b="0" dirty="0"/>
              <a:t>HTTP-Flood</a:t>
            </a:r>
            <a:r>
              <a:rPr lang="he-IL" b="0" dirty="0"/>
              <a:t> שולחות בסביבות ה-30000 חבילות לשנייה לעומת 100 חבילות בשנייה בלבד ב-</a:t>
            </a:r>
            <a:r>
              <a:rPr lang="en-US" b="0" dirty="0"/>
              <a:t>Slowloris</a:t>
            </a:r>
            <a:r>
              <a:rPr lang="he-IL" b="0" dirty="0"/>
              <a:t> מעבר לתעבורה הנורמלית. לכן הופעל על הפיצ'רים האלה </a:t>
            </a:r>
            <a:r>
              <a:rPr lang="he-IL" b="0" u="sng" dirty="0"/>
              <a:t>לוגריתם</a:t>
            </a:r>
            <a:r>
              <a:rPr lang="he-IL" b="0" u="none" dirty="0"/>
              <a:t> כדי להעלות את החשיבות של התעבורה במתקפות האיטיות, בפיצ'ר.</a:t>
            </a:r>
            <a:endParaRPr lang="he-IL" b="0" dirty="0"/>
          </a:p>
          <a:p>
            <a:endParaRPr lang="he-IL" b="1" dirty="0"/>
          </a:p>
          <a:p>
            <a:r>
              <a:rPr lang="he-IL" b="1" dirty="0"/>
              <a:t>לשם הורדת סיבתיות </a:t>
            </a:r>
            <a:r>
              <a:rPr lang="he-IL" b="0" dirty="0" err="1"/>
              <a:t>מהדאטא</a:t>
            </a:r>
            <a:r>
              <a:rPr lang="he-IL" b="0" dirty="0"/>
              <a:t> (שנלקח ב-</a:t>
            </a:r>
            <a:r>
              <a:rPr lang="en-US" b="0" dirty="0"/>
              <a:t>RealTime</a:t>
            </a:r>
            <a:r>
              <a:rPr lang="he-IL" b="0" dirty="0"/>
              <a:t>) – </a:t>
            </a:r>
            <a:r>
              <a:rPr lang="he-IL" b="1" dirty="0"/>
              <a:t>(א)</a:t>
            </a:r>
            <a:r>
              <a:rPr lang="he-IL" b="0" dirty="0"/>
              <a:t> השתמשתי בשיטת </a:t>
            </a:r>
            <a:r>
              <a:rPr lang="en-US" b="0" dirty="0"/>
              <a:t>moving average</a:t>
            </a:r>
            <a:r>
              <a:rPr lang="he-IL" b="0" dirty="0"/>
              <a:t> על הדאטא שממצע ערכים לאורך הזמן </a:t>
            </a:r>
            <a:r>
              <a:rPr lang="he-IL" b="1" dirty="0"/>
              <a:t>ו(ב)</a:t>
            </a:r>
            <a:r>
              <a:rPr lang="he-IL" b="0" dirty="0"/>
              <a:t> הפיצ'רים שמייצגים גרדיאנטים הם שקלול של שינוי לאורך זמן. בצורה זו מוחלק הדאטא מפלקטואציות והפיצ'רים נוטים לייצג מגמות, מעבר לקבלת מידע רק על ערכים נקודתיים בזמן.</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18</a:t>
            </a:fld>
            <a:endParaRPr lang="he-IL"/>
          </a:p>
        </p:txBody>
      </p:sp>
    </p:spTree>
    <p:extLst>
      <p:ext uri="{BB962C8B-B14F-4D97-AF65-F5344CB8AC3E}">
        <p14:creationId xmlns:p14="http://schemas.microsoft.com/office/powerpoint/2010/main" val="181248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על מודלי הלמידה הסברתי במצגת האמצע</a:t>
            </a:r>
            <a:r>
              <a:rPr lang="he-IL" dirty="0"/>
              <a:t>, אך בקצרה אומר שנבחרו </a:t>
            </a:r>
            <a:r>
              <a:rPr lang="en-US" dirty="0"/>
              <a:t>RF</a:t>
            </a:r>
            <a:r>
              <a:rPr lang="he-IL" dirty="0"/>
              <a:t> ו-</a:t>
            </a:r>
            <a:r>
              <a:rPr lang="en-US" dirty="0"/>
              <a:t>IF</a:t>
            </a:r>
            <a:r>
              <a:rPr lang="he-IL" dirty="0"/>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על הרקע ומודלי הלמידה דיברנו במצגת האמצע, אם תרצו ארחיב על כך יותר כעת.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בשביל הסדר הטוב זה נמצא ברצף של המצגת.</a:t>
            </a:r>
          </a:p>
          <a:p>
            <a:endParaRPr lang="he-IL"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19</a:t>
            </a:fld>
            <a:endParaRPr lang="he-IL"/>
          </a:p>
        </p:txBody>
      </p:sp>
    </p:spTree>
    <p:extLst>
      <p:ext uri="{BB962C8B-B14F-4D97-AF65-F5344CB8AC3E}">
        <p14:creationId xmlns:p14="http://schemas.microsoft.com/office/powerpoint/2010/main" val="329806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r>
                  <a:rPr lang="he-IL" b="1" dirty="0"/>
                  <a:t>נושא הפרויקט משיק </a:t>
                </a:r>
                <a:r>
                  <a:rPr lang="he-IL" b="1" dirty="0" err="1"/>
                  <a:t>למירוץ</a:t>
                </a:r>
                <a:r>
                  <a:rPr lang="he-IL" b="1" dirty="0"/>
                  <a:t> החימוש בין מגנים </a:t>
                </a:r>
                <a:r>
                  <a:rPr lang="he-IL" b="1" dirty="0" err="1"/>
                  <a:t>להאקרים</a:t>
                </a:r>
                <a:r>
                  <a:rPr lang="he-IL" b="1" dirty="0"/>
                  <a:t>, בעת שהעולם נהיה אינטרנטי ומקושר יותר ויותר</a:t>
                </a:r>
                <a:r>
                  <a:rPr lang="he-IL" dirty="0"/>
                  <a:t>. כתוצאה מכך, מחשב שמקושר לרשת מאוים בהתקפה. בפרט מכשירי </a:t>
                </a:r>
                <a:r>
                  <a:rPr lang="en-US" dirty="0"/>
                  <a:t>IoT</a:t>
                </a:r>
                <a:r>
                  <a:rPr lang="he-IL" dirty="0"/>
                  <a:t> מאוימים מאוד מפני תוקפים, כי הם מאופיינים בהיעדר אבטחה בסיסית במקרים רבים.</a:t>
                </a:r>
              </a:p>
              <a:p>
                <a:endParaRPr lang="he-IL" dirty="0"/>
              </a:p>
              <a:p>
                <a:r>
                  <a:rPr lang="he-IL" b="1" dirty="0"/>
                  <a:t>על מנת להגן </a:t>
                </a:r>
                <a:r>
                  <a:rPr lang="he-IL" dirty="0"/>
                  <a:t>מפני מתקפה </a:t>
                </a:r>
                <a:r>
                  <a:rPr lang="he-IL" b="1" dirty="0"/>
                  <a:t>כדאי לדעת כשמתקפה קורית </a:t>
                </a:r>
                <a:r>
                  <a:rPr lang="he-IL" dirty="0"/>
                  <a:t>ולכן פיתוח כלי לזיהוי מתקפות זה רעיון טוב.</a:t>
                </a:r>
              </a:p>
              <a:p>
                <a:endParaRPr lang="he-IL" dirty="0"/>
              </a:p>
              <a:p>
                <a:r>
                  <a:rPr lang="he-IL" b="1" dirty="0"/>
                  <a:t>אבל מכיוון שיש </a:t>
                </a:r>
                <a14:m>
                  <m:oMath xmlns:m="http://schemas.openxmlformats.org/officeDocument/2006/math">
                    <m:r>
                      <a:rPr lang="en-US" b="1" i="1" smtClean="0">
                        <a:latin typeface="Cambria Math" panose="02040503050406030204" pitchFamily="18" charset="0"/>
                      </a:rPr>
                      <m:t>∞</m:t>
                    </m:r>
                  </m:oMath>
                </a14:m>
                <a:r>
                  <a:rPr lang="he-IL" b="1" dirty="0"/>
                  <a:t> מתקפות</a:t>
                </a:r>
                <a:r>
                  <a:rPr lang="he-IL" dirty="0"/>
                  <a:t> ועל כל מתקפה שאצליח לאפיין לזיהוי,</a:t>
                </a:r>
                <a:r>
                  <a:rPr lang="he-IL" baseline="0" dirty="0"/>
                  <a:t> יצוצו עוד 10 מתקפות חדשות, </a:t>
                </a:r>
                <a:r>
                  <a:rPr lang="he-IL" b="0" baseline="0" dirty="0"/>
                  <a:t>פיתוח כלי כזה </a:t>
                </a:r>
                <a:r>
                  <a:rPr lang="he-IL" baseline="0" dirty="0"/>
                  <a:t>למתקפות מסוימות, </a:t>
                </a:r>
                <a:r>
                  <a:rPr lang="he-IL" b="1" baseline="0" dirty="0"/>
                  <a:t>ככל הנראה יפספס מתקפות אחרות</a:t>
                </a:r>
                <a:r>
                  <a:rPr lang="he-IL" baseline="0" dirty="0"/>
                  <a:t>.</a:t>
                </a:r>
                <a:endParaRPr lang="he-IL" dirty="0"/>
              </a:p>
            </p:txBody>
          </p:sp>
        </mc:Choice>
        <mc:Fallback xmlns="">
          <p:sp>
            <p:nvSpPr>
              <p:cNvPr id="3" name="מציין מיקום של הערות 2"/>
              <p:cNvSpPr>
                <a:spLocks noGrp="1"/>
              </p:cNvSpPr>
              <p:nvPr>
                <p:ph type="body" idx="1"/>
              </p:nvPr>
            </p:nvSpPr>
            <p:spPr/>
            <p:txBody>
              <a:bodyPr/>
              <a:lstStyle/>
              <a:p>
                <a:r>
                  <a:rPr lang="he-IL" b="1" dirty="0"/>
                  <a:t>האיזור שבו מתעסק הפרויקט הוא </a:t>
                </a:r>
                <a:r>
                  <a:rPr lang="he-IL" b="1" dirty="0" err="1"/>
                  <a:t>מירוץ</a:t>
                </a:r>
                <a:r>
                  <a:rPr lang="he-IL" b="1" dirty="0"/>
                  <a:t> חימוש בין מגנים </a:t>
                </a:r>
                <a:r>
                  <a:rPr lang="he-IL" b="1" dirty="0" err="1"/>
                  <a:t>להאקרים</a:t>
                </a:r>
                <a:r>
                  <a:rPr lang="he-IL" b="1" dirty="0"/>
                  <a:t>, בעת שהעולם נהיה אינטרנטי ומקושר יותר ויותר</a:t>
                </a:r>
                <a:r>
                  <a:rPr lang="he-IL" dirty="0"/>
                  <a:t>. כתוצאה מכך, מחשב שמקושר לרשת מאוים בהתקפה. בפרט מכשירי </a:t>
                </a:r>
                <a:r>
                  <a:rPr lang="en-US" dirty="0"/>
                  <a:t>IoT</a:t>
                </a:r>
                <a:r>
                  <a:rPr lang="he-IL" dirty="0"/>
                  <a:t> מאוימים מאוד מפני תוקפים, כי הם מאופיינים בהיעדר אבטחה בסיסית במקרים רבים מאוד.</a:t>
                </a:r>
              </a:p>
              <a:p>
                <a:endParaRPr lang="he-IL" dirty="0"/>
              </a:p>
              <a:p>
                <a:r>
                  <a:rPr lang="he-IL" b="1" dirty="0"/>
                  <a:t>על מנת להגן </a:t>
                </a:r>
                <a:r>
                  <a:rPr lang="he-IL" dirty="0"/>
                  <a:t>מפני מתקפה </a:t>
                </a:r>
                <a:r>
                  <a:rPr lang="he-IL" b="1" dirty="0"/>
                  <a:t>כדאי לדעת כשמתקפה קורית </a:t>
                </a:r>
                <a:r>
                  <a:rPr lang="he-IL" dirty="0"/>
                  <a:t>ולכן פיתוח כלי לזיהוי מתקפות זה רעיון טוב.</a:t>
                </a:r>
              </a:p>
              <a:p>
                <a:endParaRPr lang="he-IL" dirty="0"/>
              </a:p>
              <a:p>
                <a:r>
                  <a:rPr lang="he-IL" b="1" dirty="0"/>
                  <a:t>אבל מכיוון שיש </a:t>
                </a:r>
                <a:r>
                  <a:rPr lang="en-US" b="1" i="0">
                    <a:latin typeface="Cambria Math" panose="02040503050406030204" pitchFamily="18" charset="0"/>
                  </a:rPr>
                  <a:t>∞</a:t>
                </a:r>
                <a:r>
                  <a:rPr lang="he-IL" b="1" dirty="0"/>
                  <a:t> מתקפות</a:t>
                </a:r>
                <a:r>
                  <a:rPr lang="he-IL" dirty="0"/>
                  <a:t> ועל כל מתקפה שאאפיין לזיהוי,</a:t>
                </a:r>
                <a:r>
                  <a:rPr lang="he-IL" baseline="0" dirty="0"/>
                  <a:t> יצוצו עוד 10 מתקפות חדשות, </a:t>
                </a:r>
                <a:r>
                  <a:rPr lang="he-IL" b="0" baseline="0" dirty="0"/>
                  <a:t>פיתוח כלי כזה </a:t>
                </a:r>
                <a:r>
                  <a:rPr lang="he-IL" baseline="0" dirty="0"/>
                  <a:t>למתקפות מסוימות, </a:t>
                </a:r>
                <a:r>
                  <a:rPr lang="he-IL" b="1" baseline="0" dirty="0"/>
                  <a:t>ככל הנראה יפספס מתקפות אחרות</a:t>
                </a:r>
                <a:r>
                  <a:rPr lang="he-IL" baseline="0" dirty="0"/>
                  <a:t>.</a:t>
                </a:r>
                <a:endParaRPr lang="he-IL" dirty="0"/>
              </a:p>
            </p:txBody>
          </p:sp>
        </mc:Fallback>
      </mc:AlternateContent>
      <p:sp>
        <p:nvSpPr>
          <p:cNvPr id="4" name="מציין מיקום של מספר שקופית 3"/>
          <p:cNvSpPr>
            <a:spLocks noGrp="1"/>
          </p:cNvSpPr>
          <p:nvPr>
            <p:ph type="sldNum" sz="quarter" idx="5"/>
          </p:nvPr>
        </p:nvSpPr>
        <p:spPr/>
        <p:txBody>
          <a:bodyPr/>
          <a:lstStyle/>
          <a:p>
            <a:fld id="{B207A6E5-EB3F-4AE6-B7C0-9B1062F637E5}" type="slidenum">
              <a:rPr lang="he-IL" smtClean="0"/>
              <a:t>2</a:t>
            </a:fld>
            <a:endParaRPr lang="he-IL"/>
          </a:p>
        </p:txBody>
      </p:sp>
    </p:spTree>
    <p:extLst>
      <p:ext uri="{BB962C8B-B14F-4D97-AF65-F5344CB8AC3E}">
        <p14:creationId xmlns:p14="http://schemas.microsoft.com/office/powerpoint/2010/main" val="411510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RF</a:t>
            </a:r>
            <a:r>
              <a:rPr lang="he-IL" dirty="0"/>
              <a:t> (</a:t>
            </a:r>
            <a:r>
              <a:rPr lang="en-US" dirty="0"/>
              <a:t>Supervised</a:t>
            </a:r>
            <a:r>
              <a:rPr lang="he-IL" dirty="0"/>
              <a:t>) ומבצע קלסיפיקציה, ו-</a:t>
            </a:r>
            <a:r>
              <a:rPr lang="en-US" dirty="0"/>
              <a:t>IF</a:t>
            </a:r>
            <a:r>
              <a:rPr lang="he-IL" dirty="0"/>
              <a:t> (</a:t>
            </a:r>
            <a:r>
              <a:rPr lang="en-US" dirty="0"/>
              <a:t>Un-Supervised</a:t>
            </a:r>
            <a:r>
              <a:rPr lang="he-IL" dirty="0"/>
              <a:t>) ומבצע זיהוי אנומליות.</a:t>
            </a:r>
          </a:p>
          <a:p>
            <a:endParaRPr lang="he-IL" dirty="0"/>
          </a:p>
          <a:p>
            <a:r>
              <a:rPr lang="he-IL" dirty="0"/>
              <a:t>שניהם בנויים כ</a:t>
            </a:r>
            <a:r>
              <a:rPr lang="he-IL" b="1" dirty="0"/>
              <a:t>אוסף עצי החלטה בינריים </a:t>
            </a:r>
            <a:r>
              <a:rPr lang="he-IL" dirty="0"/>
              <a:t>עם </a:t>
            </a:r>
            <a:r>
              <a:rPr lang="he-IL" b="1" dirty="0"/>
              <a:t>פיצולים רנדומליים </a:t>
            </a:r>
            <a:r>
              <a:rPr lang="he-IL" dirty="0"/>
              <a:t>בצמתי החלטה.</a:t>
            </a:r>
          </a:p>
          <a:p>
            <a:endParaRPr lang="he-IL" dirty="0"/>
          </a:p>
          <a:p>
            <a:r>
              <a:rPr lang="he-IL" b="1" dirty="0"/>
              <a:t>ב-</a:t>
            </a:r>
            <a:r>
              <a:rPr lang="en-US" b="1" dirty="0"/>
              <a:t>RF</a:t>
            </a:r>
            <a:r>
              <a:rPr lang="he-IL" b="1" dirty="0"/>
              <a:t>, מיקום דוגמה</a:t>
            </a:r>
            <a:r>
              <a:rPr lang="he-IL" b="0" dirty="0"/>
              <a:t> מהווה סיווג,</a:t>
            </a:r>
            <a:endParaRPr lang="he-IL" b="1"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20</a:t>
            </a:fld>
            <a:endParaRPr lang="he-IL"/>
          </a:p>
        </p:txBody>
      </p:sp>
    </p:spTree>
    <p:extLst>
      <p:ext uri="{BB962C8B-B14F-4D97-AF65-F5344CB8AC3E}">
        <p14:creationId xmlns:p14="http://schemas.microsoft.com/office/powerpoint/2010/main" val="3722030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וב-</a:t>
            </a:r>
            <a:r>
              <a:rPr lang="en-US" b="1" dirty="0"/>
              <a:t>IF</a:t>
            </a:r>
            <a:r>
              <a:rPr lang="he-IL" b="1" dirty="0"/>
              <a:t> אופן ההסתכלות על אנומליות</a:t>
            </a:r>
            <a:r>
              <a:rPr lang="he-IL" dirty="0"/>
              <a:t> הוא ש- "</a:t>
            </a:r>
            <a:r>
              <a:rPr lang="he-IL" b="1" dirty="0"/>
              <a:t>אנומליות הן מיעוט בתוך אוסף דוגמאות ויש להן תכונות מסוימות השונות מאוד מתכונות של התנהגות נורמלית</a:t>
            </a:r>
            <a:r>
              <a:rPr lang="he-IL" b="0" dirty="0"/>
              <a:t>" ולכן דוגמאות אנומליות מבצעות פיצולים לא טריוויאליים – מוקדם יחסית בשיטוטם במורד העץ.</a:t>
            </a:r>
          </a:p>
          <a:p>
            <a:r>
              <a:rPr lang="he-IL" b="0" dirty="0"/>
              <a:t>עפ"י כן יש כלל החלטה.</a:t>
            </a:r>
          </a:p>
          <a:p>
            <a:endParaRPr lang="he-IL" b="0" dirty="0"/>
          </a:p>
          <a:p>
            <a:r>
              <a:rPr lang="he-IL" b="1" dirty="0"/>
              <a:t>נבחרו שני המודלים</a:t>
            </a:r>
            <a:r>
              <a:rPr lang="he-IL" b="0" dirty="0"/>
              <a:t> ולא רק אחד, כדי לבדוק את היתכנות </a:t>
            </a:r>
            <a:r>
              <a:rPr lang="he-IL" b="0" dirty="0" err="1"/>
              <a:t>הפיתרון</a:t>
            </a:r>
            <a:r>
              <a:rPr lang="he-IL" b="0" dirty="0"/>
              <a:t> עם 2 גישות שונות של </a:t>
            </a:r>
            <a:r>
              <a:rPr lang="en-US" b="0" dirty="0"/>
              <a:t>Machine Learning</a:t>
            </a:r>
            <a:r>
              <a:rPr lang="he-IL" b="0" dirty="0"/>
              <a:t>.</a:t>
            </a:r>
            <a:endParaRPr lang="he-IL" b="1"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21</a:t>
            </a:fld>
            <a:endParaRPr lang="he-IL"/>
          </a:p>
        </p:txBody>
      </p:sp>
    </p:spTree>
    <p:extLst>
      <p:ext uri="{BB962C8B-B14F-4D97-AF65-F5344CB8AC3E}">
        <p14:creationId xmlns:p14="http://schemas.microsoft.com/office/powerpoint/2010/main" val="3321669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אחרי הרבה התלבטויות החלטתי ללכת על יצירת דאטא בזמן אמת</a:t>
            </a:r>
            <a:r>
              <a:rPr lang="he-IL" dirty="0"/>
              <a:t>, על פני שימוש בדאטאסטים מוכנים.</a:t>
            </a:r>
          </a:p>
          <a:p>
            <a:endParaRPr lang="he-IL" dirty="0"/>
          </a:p>
          <a:p>
            <a:r>
              <a:rPr lang="he-IL" b="1" dirty="0"/>
              <a:t>למה לא השתמשתי בדאטאסטים קיימים?</a:t>
            </a:r>
          </a:p>
          <a:p>
            <a:r>
              <a:rPr lang="he-IL" dirty="0"/>
              <a:t>זאת מכיוון שיש </a:t>
            </a:r>
            <a:r>
              <a:rPr lang="he-IL" b="1" u="none" dirty="0"/>
              <a:t>מחסור בדאטאסטים מהימנים </a:t>
            </a:r>
            <a:r>
              <a:rPr lang="he-IL" dirty="0"/>
              <a:t>בתחום (זו אמירה שחוזרת במספר מאמרים), ומרבית אלה שקיימים הם </a:t>
            </a:r>
            <a:r>
              <a:rPr lang="he-IL" b="1" u="none" dirty="0"/>
              <a:t>מיושנים</a:t>
            </a:r>
            <a:r>
              <a:rPr lang="he-IL" u="none" dirty="0"/>
              <a:t> </a:t>
            </a:r>
            <a:r>
              <a:rPr lang="he-IL" dirty="0"/>
              <a:t>(כמו </a:t>
            </a:r>
            <a:r>
              <a:rPr lang="en-US" dirty="0"/>
              <a:t>KDD’99</a:t>
            </a:r>
            <a:r>
              <a:rPr lang="he-IL" dirty="0"/>
              <a:t>). בנוסף, </a:t>
            </a:r>
            <a:r>
              <a:rPr lang="he-IL" b="1" u="none" dirty="0"/>
              <a:t>הכללה של הפתרון לטופולוגיות מורכבות יותר אינה אפשרית בלי דאטאסטים עליהן </a:t>
            </a:r>
            <a:r>
              <a:rPr lang="he-IL" dirty="0"/>
              <a:t>(אם הפתרון יהיה מבוסס על דאטאסטים קיימים ואין כאלה עבור טופולוגיות מסוימות), </a:t>
            </a:r>
            <a:r>
              <a:rPr lang="he-IL" b="1" dirty="0"/>
              <a:t>כך שבכל מקרה נדרש לייצר דאטאסטים </a:t>
            </a:r>
            <a:r>
              <a:rPr lang="he-IL" dirty="0"/>
              <a:t>בזמן אמת לטופולוגיה הנבדקת.</a:t>
            </a:r>
          </a:p>
          <a:p>
            <a:endParaRPr lang="he-IL" dirty="0"/>
          </a:p>
          <a:p>
            <a:r>
              <a:rPr lang="he-IL" dirty="0"/>
              <a:t>אז הוחלט ללכת על יצירת דאטא באופן עצמאי.</a:t>
            </a:r>
          </a:p>
          <a:p>
            <a:endParaRPr lang="he-IL" b="1" dirty="0"/>
          </a:p>
          <a:p>
            <a:r>
              <a:rPr lang="he-IL" b="1" dirty="0"/>
              <a:t>לשם כך השתמשתי </a:t>
            </a:r>
            <a:r>
              <a:rPr lang="he-IL" b="1" dirty="0" err="1"/>
              <a:t>בפרוייקטים</a:t>
            </a:r>
            <a:r>
              <a:rPr lang="he-IL" b="1" dirty="0"/>
              <a:t> קיימים של מתקפות וכן בגנרטור תעבורת </a:t>
            </a:r>
            <a:r>
              <a:rPr lang="en-US" b="1" dirty="0"/>
              <a:t>HTTP</a:t>
            </a:r>
            <a:r>
              <a:rPr lang="he-IL" b="1" dirty="0"/>
              <a:t> </a:t>
            </a:r>
            <a:r>
              <a:rPr lang="he-IL" dirty="0"/>
              <a:t>שפונה לאתר ואז באופן רקורסיבי פונה לקישורים ממנו עד לעומק רקורסיה נתון, כשהזמן בין הפניות גם כן נקוב.</a:t>
            </a:r>
          </a:p>
          <a:p>
            <a:endParaRPr lang="he-IL"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22</a:t>
            </a:fld>
            <a:endParaRPr lang="he-IL"/>
          </a:p>
        </p:txBody>
      </p:sp>
    </p:spTree>
    <p:extLst>
      <p:ext uri="{BB962C8B-B14F-4D97-AF65-F5344CB8AC3E}">
        <p14:creationId xmlns:p14="http://schemas.microsoft.com/office/powerpoint/2010/main" val="3402329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לאחר כתיבת התוכנה בהתאם לתכנון שתואר, </a:t>
            </a:r>
            <a:r>
              <a:rPr lang="he-IL" b="1" dirty="0"/>
              <a:t>אספתי באמצעותה 2 דאטאסטים </a:t>
            </a:r>
            <a:br>
              <a:rPr lang="en-US" b="1" dirty="0"/>
            </a:br>
            <a:r>
              <a:rPr lang="he-IL" dirty="0"/>
              <a:t>(מקורי והרחבה שלו בדאטא נורמלי).</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23</a:t>
            </a:fld>
            <a:endParaRPr lang="he-IL"/>
          </a:p>
        </p:txBody>
      </p:sp>
    </p:spTree>
    <p:extLst>
      <p:ext uri="{BB962C8B-B14F-4D97-AF65-F5344CB8AC3E}">
        <p14:creationId xmlns:p14="http://schemas.microsoft.com/office/powerpoint/2010/main" val="3748884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באמצעותם חיפשתי את הכיול האופטימלי של המודלים </a:t>
            </a:r>
            <a:r>
              <a:rPr lang="en-US" b="1" dirty="0"/>
              <a:t>RF</a:t>
            </a:r>
            <a:r>
              <a:rPr lang="he-IL" b="1" dirty="0"/>
              <a:t> ו-</a:t>
            </a:r>
            <a:r>
              <a:rPr lang="en-US" b="1" dirty="0"/>
              <a:t>IF</a:t>
            </a:r>
            <a:r>
              <a:rPr lang="he-IL" dirty="0"/>
              <a:t> ע"י </a:t>
            </a:r>
            <a:r>
              <a:rPr lang="he-IL" dirty="0" err="1"/>
              <a:t>איטרציות</a:t>
            </a:r>
            <a:r>
              <a:rPr lang="he-IL" dirty="0"/>
              <a:t> על קומבינציות של ערכי פרמטרים.</a:t>
            </a:r>
          </a:p>
          <a:p>
            <a:endParaRPr lang="he-IL" dirty="0"/>
          </a:p>
          <a:p>
            <a:r>
              <a:rPr lang="he-IL" dirty="0"/>
              <a:t>(</a:t>
            </a:r>
            <a:r>
              <a:rPr lang="he-IL" b="1" dirty="0"/>
              <a:t>הסבר על הפרמטרים של שני המודלים</a:t>
            </a:r>
            <a:r>
              <a:rPr lang="he-IL" dirty="0"/>
              <a:t>).</a:t>
            </a:r>
          </a:p>
          <a:p>
            <a:endParaRPr lang="he-IL" dirty="0"/>
          </a:p>
          <a:p>
            <a:r>
              <a:rPr lang="he-IL" b="1" dirty="0"/>
              <a:t>השתמשתי במדד הטיב </a:t>
            </a:r>
            <a:r>
              <a:rPr lang="en-US" b="1" dirty="0"/>
              <a:t>F1score</a:t>
            </a:r>
            <a:r>
              <a:rPr lang="he-IL" dirty="0"/>
              <a:t> כדי למדוד הצלחה. המדד נע בין 0 ל-1 כאשר 1 זה הכי טוב (הביצועים הכי טובים).</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24</a:t>
            </a:fld>
            <a:endParaRPr lang="he-IL"/>
          </a:p>
        </p:txBody>
      </p:sp>
    </p:spTree>
    <p:extLst>
      <p:ext uri="{BB962C8B-B14F-4D97-AF65-F5344CB8AC3E}">
        <p14:creationId xmlns:p14="http://schemas.microsoft.com/office/powerpoint/2010/main" val="152343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a:t>
            </a:r>
            <a:r>
              <a:rPr lang="en-US" b="1" dirty="0"/>
              <a:t>RF</a:t>
            </a:r>
            <a:r>
              <a:rPr lang="he-IL" b="1" dirty="0"/>
              <a:t> קיבלנו אופטימום מבחינת ביצועי זיהוי</a:t>
            </a:r>
            <a:r>
              <a:rPr lang="he-IL" dirty="0"/>
              <a:t>, גם על הדאטאסט הרגיל וגם על המורחב.</a:t>
            </a:r>
          </a:p>
          <a:p>
            <a:endParaRPr lang="he-IL" dirty="0"/>
          </a:p>
          <a:p>
            <a:r>
              <a:rPr lang="he-IL" b="1" dirty="0"/>
              <a:t>ויותר מזה, בשניהם מס' הכיולים שנותנים אופטימום איננו יחיד</a:t>
            </a:r>
            <a:r>
              <a:rPr lang="he-IL" dirty="0"/>
              <a:t>. </a:t>
            </a:r>
            <a:r>
              <a:rPr lang="he-IL" b="1" dirty="0"/>
              <a:t>זהו יתרון שימושי</a:t>
            </a:r>
            <a:r>
              <a:rPr lang="he-IL" dirty="0"/>
              <a:t> בהסתכלות של צריכת זיכרון ב-</a:t>
            </a:r>
            <a:r>
              <a:rPr lang="en-US" dirty="0"/>
              <a:t>IoT</a:t>
            </a:r>
            <a:r>
              <a:rPr lang="he-IL" dirty="0"/>
              <a:t>, כי אם אני יכול להשיג ביצועים אופטימליים אם פחות עצים במודל, אני יכול לחסוך בזיכרון בלי פגיעה בביצועים.</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25</a:t>
            </a:fld>
            <a:endParaRPr lang="he-IL"/>
          </a:p>
        </p:txBody>
      </p:sp>
    </p:spTree>
    <p:extLst>
      <p:ext uri="{BB962C8B-B14F-4D97-AF65-F5344CB8AC3E}">
        <p14:creationId xmlns:p14="http://schemas.microsoft.com/office/powerpoint/2010/main" val="2517261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ב-</a:t>
            </a:r>
            <a:r>
              <a:rPr lang="en-US" b="1" dirty="0"/>
              <a:t>IF</a:t>
            </a:r>
            <a:r>
              <a:rPr lang="he-IL" b="1" dirty="0"/>
              <a:t> קיבלנו ביצועים לא מדהימים על הדאטאסט המקורי, בעוד שעל הדאטאסט המורחב קיבלנו ביצועים טובים מאוד</a:t>
            </a:r>
            <a:r>
              <a:rPr lang="he-IL" dirty="0"/>
              <a:t>. זה נובע מכך שהדאטאסט המקורי מורכב מ-2700 דוג', שמתוכן 1800 נורמליות ו-900 של מתקפות שהן רק "כביכול" אנומליות.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b="1" dirty="0"/>
              <a:t>IF</a:t>
            </a:r>
            <a:r>
              <a:rPr lang="he-IL" b="1" dirty="0"/>
              <a:t> מגדיר אנומליות כמיעוט, אך בדאטאסט המקורי, המתקפות הן נתח משמעותי</a:t>
            </a:r>
            <a:r>
              <a:rPr lang="he-IL" dirty="0"/>
              <a:t> מכלל הדוגמאות ולכן קשה לו לזהותן כאנומליות. בדאטאסט המורחב לאחר תוספת של 3000 דוגמאות נורמליות המצב הרבה יותר טוב.</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26</a:t>
            </a:fld>
            <a:endParaRPr lang="he-IL"/>
          </a:p>
        </p:txBody>
      </p:sp>
    </p:spTree>
    <p:extLst>
      <p:ext uri="{BB962C8B-B14F-4D97-AF65-F5344CB8AC3E}">
        <p14:creationId xmlns:p14="http://schemas.microsoft.com/office/powerpoint/2010/main" val="2768537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הגענו לשימוש התוכנה</a:t>
            </a:r>
            <a:r>
              <a:rPr lang="he-IL" b="0" dirty="0"/>
              <a:t> לזיהוי מתקפות בזמן אמת.</a:t>
            </a:r>
          </a:p>
          <a:p>
            <a:endParaRPr lang="he-IL" dirty="0"/>
          </a:p>
          <a:p>
            <a:r>
              <a:rPr lang="he-IL" b="1" dirty="0"/>
              <a:t>על כל 5 דוגמאות שנדגמו בזמן אמת</a:t>
            </a:r>
            <a:r>
              <a:rPr lang="he-IL" b="0" dirty="0"/>
              <a:t> נבדק האם כולן מזוהות כמתקפה </a:t>
            </a:r>
            <a:r>
              <a:rPr lang="he-IL" b="1" dirty="0"/>
              <a:t>ואם כן, יש התרעה</a:t>
            </a:r>
            <a:r>
              <a:rPr lang="he-IL" b="0" dirty="0"/>
              <a:t>. </a:t>
            </a:r>
            <a:endParaRPr lang="he-IL" dirty="0"/>
          </a:p>
          <a:p>
            <a:r>
              <a:rPr lang="he-IL" b="0" dirty="0"/>
              <a:t>ההחמרה בתנאי להתרעה, </a:t>
            </a:r>
            <a:r>
              <a:rPr lang="he-IL" dirty="0"/>
              <a:t>למול התרעה לפי כל דוגמה בודדת שמסווגת כאנומליה, מונעת התרעות-שווא מעטות שעשויות לקרות.</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27</a:t>
            </a:fld>
            <a:endParaRPr lang="he-IL"/>
          </a:p>
        </p:txBody>
      </p:sp>
    </p:spTree>
    <p:extLst>
      <p:ext uri="{BB962C8B-B14F-4D97-AF65-F5344CB8AC3E}">
        <p14:creationId xmlns:p14="http://schemas.microsoft.com/office/powerpoint/2010/main" val="662059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הסבר של הסימולציה</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29</a:t>
            </a:fld>
            <a:endParaRPr lang="he-IL"/>
          </a:p>
        </p:txBody>
      </p:sp>
    </p:spTree>
    <p:extLst>
      <p:ext uri="{BB962C8B-B14F-4D97-AF65-F5344CB8AC3E}">
        <p14:creationId xmlns:p14="http://schemas.microsoft.com/office/powerpoint/2010/main" val="1180898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אז האם יש </a:t>
            </a:r>
            <a:r>
              <a:rPr lang="en-US" dirty="0"/>
              <a:t>overfit</a:t>
            </a:r>
            <a:r>
              <a:rPr lang="he-IL" dirty="0"/>
              <a:t> על הדאטאסט?</a:t>
            </a:r>
          </a:p>
          <a:p>
            <a:endParaRPr lang="he-IL" dirty="0"/>
          </a:p>
          <a:p>
            <a:r>
              <a:rPr lang="he-IL" b="1" dirty="0"/>
              <a:t>(א) למרות שביצענו </a:t>
            </a:r>
            <a:r>
              <a:rPr lang="en-US" b="1" dirty="0"/>
              <a:t>cross-validation</a:t>
            </a:r>
            <a:r>
              <a:rPr lang="he-IL" dirty="0"/>
              <a:t> וקיבלנו תוצאות טובות, </a:t>
            </a:r>
            <a:r>
              <a:rPr lang="he-IL" b="1" dirty="0"/>
              <a:t>(ב) רציתי לוודא שאין </a:t>
            </a:r>
            <a:r>
              <a:rPr lang="en-US" b="1" dirty="0"/>
              <a:t>overfit</a:t>
            </a:r>
            <a:r>
              <a:rPr lang="he-IL" b="1" dirty="0"/>
              <a:t> גם ע"י הרצת זמן אמת</a:t>
            </a:r>
            <a:r>
              <a:rPr lang="he-IL" b="0" dirty="0"/>
              <a:t>. זאת כתלות ב-</a:t>
            </a:r>
          </a:p>
          <a:p>
            <a:pPr marL="171450" indent="-171450">
              <a:buFontTx/>
              <a:buChar char="-"/>
            </a:pPr>
            <a:r>
              <a:rPr lang="he-IL" b="0" dirty="0"/>
              <a:t>מספר הלקוחות שהיו במערכת בזמן האימון, </a:t>
            </a:r>
          </a:p>
          <a:p>
            <a:pPr marL="171450" indent="-171450">
              <a:buFontTx/>
              <a:buChar char="-"/>
            </a:pPr>
            <a:r>
              <a:rPr lang="he-IL" b="0" dirty="0"/>
              <a:t>באורך הזמן בין בקשות של לקוח, ועוד.</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30</a:t>
            </a:fld>
            <a:endParaRPr lang="he-IL"/>
          </a:p>
        </p:txBody>
      </p:sp>
    </p:spTree>
    <p:extLst>
      <p:ext uri="{BB962C8B-B14F-4D97-AF65-F5344CB8AC3E}">
        <p14:creationId xmlns:p14="http://schemas.microsoft.com/office/powerpoint/2010/main" val="153453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לכן הרעיון של הפרויקט הוא שימוש במערכת לומדת </a:t>
            </a:r>
            <a:r>
              <a:rPr lang="he-IL" b="1" dirty="0"/>
              <a:t>בשביל ללמוד דפוסי התנהגות של נורמה ושל תגובת המחשב לנוכח מתקפות</a:t>
            </a:r>
            <a:r>
              <a:rPr lang="he-IL" dirty="0"/>
              <a:t>, ובאמצעותה לבצע הכללה שלהם לכדי פתרון – זיהוי טוב.</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רעיון זה יכול לענות על הבעיות שנסקרו</a:t>
            </a:r>
            <a:r>
              <a:rPr lang="he-IL" dirty="0"/>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בפרויקט אני ניסיתי לבצע </a:t>
            </a:r>
            <a:r>
              <a:rPr lang="he-IL" b="1" dirty="0"/>
              <a:t>הוכחת היתכנות </a:t>
            </a:r>
            <a:r>
              <a:rPr lang="he-IL" dirty="0"/>
              <a:t>לרעיון הזה.</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3</a:t>
            </a:fld>
            <a:endParaRPr lang="he-IL"/>
          </a:p>
        </p:txBody>
      </p:sp>
    </p:spTree>
    <p:extLst>
      <p:ext uri="{BB962C8B-B14F-4D97-AF65-F5344CB8AC3E}">
        <p14:creationId xmlns:p14="http://schemas.microsoft.com/office/powerpoint/2010/main" val="1262212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קיבלתי תוצאות של נורמה באופן גורף למרות חריגות יזומות </a:t>
            </a:r>
            <a:r>
              <a:rPr lang="he-IL" b="0" dirty="0"/>
              <a:t>מהערכים עליהם אימנו, ולכן כמסקנה, קרוב לוודאי שאין </a:t>
            </a:r>
            <a:r>
              <a:rPr lang="en-US" b="0" dirty="0"/>
              <a:t>overfit</a:t>
            </a:r>
            <a:r>
              <a:rPr lang="he-IL" b="0" dirty="0"/>
              <a:t>.</a:t>
            </a:r>
            <a:endParaRPr lang="he-IL" b="1"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31</a:t>
            </a:fld>
            <a:endParaRPr lang="he-IL"/>
          </a:p>
        </p:txBody>
      </p:sp>
    </p:spTree>
    <p:extLst>
      <p:ext uri="{BB962C8B-B14F-4D97-AF65-F5344CB8AC3E}">
        <p14:creationId xmlns:p14="http://schemas.microsoft.com/office/powerpoint/2010/main" val="582678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בדוגמה הבאה רואים שיש 7 לקוחות</a:t>
            </a:r>
            <a:r>
              <a:rPr lang="he-IL" dirty="0"/>
              <a:t> </a:t>
            </a:r>
          </a:p>
          <a:p>
            <a:r>
              <a:rPr lang="he-IL" dirty="0"/>
              <a:t>(בצד ימין של כל צילום מסך), כשאימנו רק עם עד 4, והפלט הוא של 'כוכביות' שמייצגות נורמה ואין בו התרעות על מתקפות, כלומר התוצאות כרצוי ולפי המדידה אין </a:t>
            </a:r>
            <a:r>
              <a:rPr lang="en-US" dirty="0"/>
              <a:t>overfitting</a:t>
            </a:r>
            <a:r>
              <a:rPr lang="he-IL" dirty="0"/>
              <a:t>.</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32</a:t>
            </a:fld>
            <a:endParaRPr lang="he-IL"/>
          </a:p>
        </p:txBody>
      </p:sp>
    </p:spTree>
    <p:extLst>
      <p:ext uri="{BB962C8B-B14F-4D97-AF65-F5344CB8AC3E}">
        <p14:creationId xmlns:p14="http://schemas.microsoft.com/office/powerpoint/2010/main" val="2213586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לגבי התוכנה עצמה,</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33</a:t>
            </a:fld>
            <a:endParaRPr lang="he-IL"/>
          </a:p>
        </p:txBody>
      </p:sp>
    </p:spTree>
    <p:extLst>
      <p:ext uri="{BB962C8B-B14F-4D97-AF65-F5344CB8AC3E}">
        <p14:creationId xmlns:p14="http://schemas.microsoft.com/office/powerpoint/2010/main" val="3018179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lnSpc>
                <a:spcPct val="107000"/>
              </a:lnSpc>
              <a:spcAft>
                <a:spcPts val="800"/>
              </a:spcAft>
              <a:buFont typeface="Arial" panose="020B0604020202020204" pitchFamily="34" charset="0"/>
              <a:buNone/>
            </a:pPr>
            <a:r>
              <a:rPr lang="he-IL" sz="1200" b="1" dirty="0">
                <a:latin typeface="David" panose="020E0502060401010101" pitchFamily="34" charset="-79"/>
                <a:ea typeface="Calibri" panose="020F0502020204030204" pitchFamily="34" charset="0"/>
                <a:cs typeface="Arial" panose="020B0604020202020204" pitchFamily="34" charset="0"/>
              </a:rPr>
              <a:t>התוכנה מאפשרת מספר אפשרויות למשתמש </a:t>
            </a:r>
            <a:r>
              <a:rPr lang="he-IL" sz="1200" b="1" dirty="0" err="1">
                <a:latin typeface="David" panose="020E0502060401010101" pitchFamily="34" charset="-79"/>
                <a:ea typeface="Calibri" panose="020F0502020204030204" pitchFamily="34" charset="0"/>
                <a:cs typeface="Arial" panose="020B0604020202020204" pitchFamily="34" charset="0"/>
              </a:rPr>
              <a:t>כשביניהן</a:t>
            </a:r>
            <a:r>
              <a:rPr lang="he-IL" sz="1200" b="0" dirty="0">
                <a:latin typeface="David" panose="020E0502060401010101" pitchFamily="34" charset="-79"/>
                <a:ea typeface="Calibri" panose="020F0502020204030204" pitchFamily="34" charset="0"/>
                <a:cs typeface="Arial" panose="020B0604020202020204" pitchFamily="34" charset="0"/>
              </a:rPr>
              <a:t>, </a:t>
            </a:r>
            <a:r>
              <a:rPr lang="he-IL" sz="1200" b="1" dirty="0">
                <a:latin typeface="David" panose="020E0502060401010101" pitchFamily="34" charset="-79"/>
                <a:ea typeface="Calibri" panose="020F0502020204030204" pitchFamily="34" charset="0"/>
                <a:cs typeface="Arial" panose="020B0604020202020204" pitchFamily="34" charset="0"/>
              </a:rPr>
              <a:t>אימון</a:t>
            </a:r>
            <a:r>
              <a:rPr lang="he-IL" sz="1200" b="0" dirty="0">
                <a:latin typeface="David" panose="020E0502060401010101" pitchFamily="34" charset="-79"/>
                <a:ea typeface="Calibri" panose="020F0502020204030204" pitchFamily="34" charset="0"/>
                <a:cs typeface="Arial" panose="020B0604020202020204" pitchFamily="34" charset="0"/>
              </a:rPr>
              <a:t> המודלים על דאטאסט או אימון על דאטא שנאסף בזמן אמת (כך אפשר לאסוף דאטאסט חדש). אפשר לבצע את </a:t>
            </a:r>
            <a:r>
              <a:rPr lang="he-IL" sz="1200" b="1" dirty="0">
                <a:latin typeface="David" panose="020E0502060401010101" pitchFamily="34" charset="-79"/>
                <a:ea typeface="Calibri" panose="020F0502020204030204" pitchFamily="34" charset="0"/>
                <a:cs typeface="Arial" panose="020B0604020202020204" pitchFamily="34" charset="0"/>
              </a:rPr>
              <a:t>בדיקת</a:t>
            </a:r>
            <a:r>
              <a:rPr lang="he-IL" sz="1200" b="0" dirty="0">
                <a:latin typeface="David" panose="020E0502060401010101" pitchFamily="34" charset="-79"/>
                <a:ea typeface="Calibri" panose="020F0502020204030204" pitchFamily="34" charset="0"/>
                <a:cs typeface="Arial" panose="020B0604020202020204" pitchFamily="34" charset="0"/>
              </a:rPr>
              <a:t> המודלים מול דאטאסט או להריץ את אפליקציית זיהוי המתקפות בזמן אמת.</a:t>
            </a:r>
          </a:p>
          <a:p>
            <a:pPr marL="0" indent="0">
              <a:lnSpc>
                <a:spcPct val="107000"/>
              </a:lnSpc>
              <a:spcAft>
                <a:spcPts val="800"/>
              </a:spcAft>
              <a:buFont typeface="Arial" panose="020B0604020202020204" pitchFamily="34" charset="0"/>
              <a:buNone/>
            </a:pPr>
            <a:endParaRPr lang="he-IL" sz="1200" b="0" dirty="0">
              <a:latin typeface="David" panose="020E0502060401010101" pitchFamily="34" charset="-79"/>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r>
              <a:rPr lang="he-IL" sz="1200" b="1" dirty="0">
                <a:latin typeface="David" panose="020E0502060401010101" pitchFamily="34" charset="-79"/>
                <a:ea typeface="Calibri" panose="020F0502020204030204" pitchFamily="34" charset="0"/>
                <a:cs typeface="Arial" panose="020B0604020202020204" pitchFamily="34" charset="0"/>
              </a:rPr>
              <a:t>כמו כן, ניתן למצוא כיול</a:t>
            </a:r>
            <a:r>
              <a:rPr lang="he-IL" sz="1200" b="0" dirty="0">
                <a:latin typeface="David" panose="020E0502060401010101" pitchFamily="34" charset="-79"/>
                <a:ea typeface="Calibri" panose="020F0502020204030204" pitchFamily="34" charset="0"/>
                <a:cs typeface="Arial" panose="020B0604020202020204" pitchFamily="34" charset="0"/>
              </a:rPr>
              <a:t> אופטימלי או לבדוק כיול של המודלים מול דאטאסט מבלי לכייל אותם באמת, וכן לבצע כיול של המודלים כרצוננו בהתאם לערכים החוקיים של הפרמטרים שלהם.</a:t>
            </a:r>
          </a:p>
          <a:p>
            <a:pPr marL="0" indent="0">
              <a:lnSpc>
                <a:spcPct val="107000"/>
              </a:lnSpc>
              <a:spcAft>
                <a:spcPts val="800"/>
              </a:spcAft>
              <a:buFont typeface="Arial" panose="020B0604020202020204" pitchFamily="34" charset="0"/>
              <a:buNone/>
            </a:pPr>
            <a:endParaRPr lang="he-IL" sz="1200" b="0" dirty="0">
              <a:latin typeface="David" panose="020E0502060401010101" pitchFamily="34" charset="-79"/>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endParaRPr lang="he-IL" sz="1200" b="0" dirty="0">
              <a:latin typeface="David" panose="020E0502060401010101" pitchFamily="34" charset="-79"/>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endParaRPr lang="he-IL" sz="1200" b="0" dirty="0">
              <a:latin typeface="David" panose="020E0502060401010101" pitchFamily="34" charset="-79"/>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endParaRPr lang="he-IL" sz="1200" b="0" dirty="0">
              <a:latin typeface="David" panose="020E0502060401010101" pitchFamily="34" charset="-79"/>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endParaRPr lang="he-IL" sz="1200" b="0" dirty="0">
              <a:latin typeface="David" panose="020E0502060401010101" pitchFamily="34" charset="-79"/>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endParaRPr lang="he-IL" sz="1200" b="0" dirty="0">
              <a:latin typeface="David" panose="020E0502060401010101" pitchFamily="34" charset="-79"/>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1200" b="1" dirty="0">
                <a:latin typeface="David" panose="020E0502060401010101" pitchFamily="34" charset="-79"/>
                <a:ea typeface="Calibri" panose="020F0502020204030204" pitchFamily="34" charset="0"/>
                <a:cs typeface="Arial" panose="020B0604020202020204" pitchFamily="34" charset="0"/>
              </a:rPr>
              <a:t>train-ds</a:t>
            </a:r>
            <a:r>
              <a:rPr lang="he-IL" sz="1200" b="1" dirty="0">
                <a:latin typeface="Calibri" panose="020F0502020204030204" pitchFamily="34" charset="0"/>
                <a:ea typeface="Calibri" panose="020F0502020204030204" pitchFamily="34" charset="0"/>
                <a:cs typeface="David" panose="020E0502060401010101" pitchFamily="34" charset="-79"/>
              </a:rPr>
              <a:t>: </a:t>
            </a:r>
            <a:r>
              <a:rPr lang="he-IL" sz="1200" dirty="0">
                <a:latin typeface="Calibri" panose="020F0502020204030204" pitchFamily="34" charset="0"/>
                <a:ea typeface="Calibri" panose="020F0502020204030204" pitchFamily="34" charset="0"/>
                <a:cs typeface="David" panose="020E0502060401010101" pitchFamily="34" charset="-79"/>
              </a:rPr>
              <a:t>אימון המודלים שרצים ב-</a:t>
            </a:r>
            <a:r>
              <a:rPr lang="en-US" sz="1200" dirty="0">
                <a:latin typeface="David" panose="020E0502060401010101" pitchFamily="34" charset="-79"/>
                <a:ea typeface="Calibri" panose="020F0502020204030204" pitchFamily="34" charset="0"/>
                <a:cs typeface="David" panose="020E0502060401010101" pitchFamily="34" charset="-79"/>
              </a:rPr>
              <a:t>RealTime</a:t>
            </a:r>
            <a:r>
              <a:rPr lang="he-IL" sz="1200" dirty="0">
                <a:latin typeface="David" panose="020E0502060401010101" pitchFamily="34" charset="-79"/>
                <a:ea typeface="Calibri" panose="020F0502020204030204" pitchFamily="34" charset="0"/>
                <a:cs typeface="David" panose="020E0502060401010101" pitchFamily="34" charset="-79"/>
              </a:rPr>
              <a:t> </a:t>
            </a:r>
            <a:r>
              <a:rPr lang="he-IL" sz="1200" dirty="0">
                <a:latin typeface="Calibri" panose="020F0502020204030204" pitchFamily="34" charset="0"/>
                <a:ea typeface="Calibri" panose="020F0502020204030204" pitchFamily="34" charset="0"/>
                <a:cs typeface="David" panose="020E0502060401010101" pitchFamily="34" charset="-79"/>
              </a:rPr>
              <a:t>עם דאטאסט מוכן שמובא ע"י המשתמש</a:t>
            </a:r>
          </a:p>
          <a:p>
            <a:pPr marL="342900" indent="-342900">
              <a:lnSpc>
                <a:spcPct val="107000"/>
              </a:lnSpc>
              <a:spcAft>
                <a:spcPts val="800"/>
              </a:spcAft>
              <a:buFont typeface="Arial" panose="020B0604020202020204" pitchFamily="34" charset="0"/>
              <a:buChar char="•"/>
            </a:pPr>
            <a:r>
              <a:rPr lang="en-US" sz="1200" b="1" dirty="0">
                <a:latin typeface="David" panose="020E0502060401010101" pitchFamily="34" charset="-79"/>
                <a:ea typeface="Calibri" panose="020F0502020204030204" pitchFamily="34" charset="0"/>
                <a:cs typeface="Arial" panose="020B0604020202020204" pitchFamily="34" charset="0"/>
              </a:rPr>
              <a:t>train-rt</a:t>
            </a:r>
            <a:r>
              <a:rPr lang="he-IL" sz="1200" b="1" dirty="0">
                <a:latin typeface="Calibri" panose="020F0502020204030204" pitchFamily="34" charset="0"/>
                <a:ea typeface="Calibri" panose="020F0502020204030204" pitchFamily="34" charset="0"/>
                <a:cs typeface="David" panose="020E0502060401010101" pitchFamily="34" charset="-79"/>
              </a:rPr>
              <a:t>: </a:t>
            </a:r>
            <a:r>
              <a:rPr lang="he-IL" sz="1200" dirty="0">
                <a:latin typeface="Calibri" panose="020F0502020204030204" pitchFamily="34" charset="0"/>
                <a:ea typeface="Calibri" panose="020F0502020204030204" pitchFamily="34" charset="0"/>
                <a:cs typeface="David" panose="020E0502060401010101" pitchFamily="34" charset="-79"/>
              </a:rPr>
              <a:t>איסוף דאטא בזמן אמת ותיוגו, ואימון המודלים שרצים ב-</a:t>
            </a:r>
            <a:r>
              <a:rPr lang="en-US" sz="1200" dirty="0">
                <a:latin typeface="David" panose="020E0502060401010101" pitchFamily="34" charset="-79"/>
                <a:ea typeface="Calibri" panose="020F0502020204030204" pitchFamily="34" charset="0"/>
                <a:cs typeface="David" panose="020E0502060401010101" pitchFamily="34" charset="-79"/>
              </a:rPr>
              <a:t>RealTime</a:t>
            </a:r>
            <a:r>
              <a:rPr lang="he-IL" sz="1200" dirty="0">
                <a:latin typeface="David" panose="020E0502060401010101" pitchFamily="34" charset="-79"/>
                <a:ea typeface="Calibri" panose="020F0502020204030204" pitchFamily="34" charset="0"/>
                <a:cs typeface="David" panose="020E0502060401010101" pitchFamily="34" charset="-79"/>
              </a:rPr>
              <a:t> באמצעותו</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1200" b="1" dirty="0">
                <a:latin typeface="David" panose="020E0502060401010101" pitchFamily="34" charset="-79"/>
                <a:ea typeface="Calibri" panose="020F0502020204030204" pitchFamily="34" charset="0"/>
                <a:cs typeface="Arial" panose="020B0604020202020204" pitchFamily="34" charset="0"/>
              </a:rPr>
              <a:t>test-ds</a:t>
            </a:r>
            <a:r>
              <a:rPr lang="he-IL" sz="1200" b="1" dirty="0">
                <a:latin typeface="Calibri" panose="020F0502020204030204" pitchFamily="34" charset="0"/>
                <a:ea typeface="Calibri" panose="020F0502020204030204" pitchFamily="34" charset="0"/>
                <a:cs typeface="David" panose="020E0502060401010101" pitchFamily="34" charset="-79"/>
              </a:rPr>
              <a:t>: </a:t>
            </a:r>
            <a:r>
              <a:rPr lang="he-IL" sz="1200" dirty="0">
                <a:latin typeface="Calibri" panose="020F0502020204030204" pitchFamily="34" charset="0"/>
                <a:ea typeface="Calibri" panose="020F0502020204030204" pitchFamily="34" charset="0"/>
                <a:cs typeface="David" panose="020E0502060401010101" pitchFamily="34" charset="-79"/>
              </a:rPr>
              <a:t>בדיקת המודלים שרצים ב-</a:t>
            </a:r>
            <a:r>
              <a:rPr lang="en-US" sz="1200" dirty="0">
                <a:latin typeface="David" panose="020E0502060401010101" pitchFamily="34" charset="-79"/>
                <a:ea typeface="Calibri" panose="020F0502020204030204" pitchFamily="34" charset="0"/>
                <a:cs typeface="David" panose="020E0502060401010101" pitchFamily="34" charset="-79"/>
              </a:rPr>
              <a:t>RealTime</a:t>
            </a:r>
            <a:r>
              <a:rPr lang="he-IL" sz="1200" dirty="0">
                <a:latin typeface="Calibri" panose="020F0502020204030204" pitchFamily="34" charset="0"/>
                <a:ea typeface="Calibri" panose="020F0502020204030204" pitchFamily="34" charset="0"/>
                <a:cs typeface="David" panose="020E0502060401010101" pitchFamily="34" charset="-79"/>
              </a:rPr>
              <a:t> עם דאטאסט מוכן</a:t>
            </a:r>
          </a:p>
          <a:p>
            <a:pPr marL="342900" indent="-342900">
              <a:lnSpc>
                <a:spcPct val="107000"/>
              </a:lnSpc>
              <a:spcAft>
                <a:spcPts val="800"/>
              </a:spcAft>
              <a:buFont typeface="Arial" panose="020B0604020202020204" pitchFamily="34" charset="0"/>
              <a:buChar char="•"/>
            </a:pPr>
            <a:r>
              <a:rPr lang="en-US" sz="1200" b="1" dirty="0">
                <a:latin typeface="David" panose="020E0502060401010101" pitchFamily="34" charset="-79"/>
                <a:ea typeface="Calibri" panose="020F0502020204030204" pitchFamily="34" charset="0"/>
                <a:cs typeface="Arial" panose="020B0604020202020204" pitchFamily="34" charset="0"/>
              </a:rPr>
              <a:t>do-</a:t>
            </a:r>
            <a:r>
              <a:rPr lang="en-US" sz="1200" b="1" dirty="0" err="1">
                <a:latin typeface="David" panose="020E0502060401010101" pitchFamily="34" charset="-79"/>
                <a:ea typeface="Calibri" panose="020F0502020204030204" pitchFamily="34" charset="0"/>
                <a:cs typeface="Arial" panose="020B0604020202020204" pitchFamily="34" charset="0"/>
              </a:rPr>
              <a:t>pt</a:t>
            </a:r>
            <a:r>
              <a:rPr lang="he-IL" sz="1200" b="1" dirty="0">
                <a:latin typeface="Calibri" panose="020F0502020204030204" pitchFamily="34" charset="0"/>
                <a:ea typeface="Calibri" panose="020F0502020204030204" pitchFamily="34" charset="0"/>
                <a:cs typeface="David" panose="020E0502060401010101" pitchFamily="34" charset="-79"/>
              </a:rPr>
              <a:t>:</a:t>
            </a:r>
            <a:r>
              <a:rPr lang="he-IL" sz="1200" dirty="0">
                <a:latin typeface="Calibri" panose="020F0502020204030204" pitchFamily="34" charset="0"/>
                <a:ea typeface="Calibri" panose="020F0502020204030204" pitchFamily="34" charset="0"/>
                <a:cs typeface="David" panose="020E0502060401010101" pitchFamily="34" charset="-79"/>
              </a:rPr>
              <a:t> ביצוע כיול פרמטרים לאחד המודלים שרצים ב-</a:t>
            </a:r>
            <a:r>
              <a:rPr lang="en-US" sz="1200" dirty="0">
                <a:latin typeface="David" panose="020E0502060401010101" pitchFamily="34" charset="-79"/>
                <a:ea typeface="Calibri" panose="020F0502020204030204" pitchFamily="34" charset="0"/>
                <a:cs typeface="David" panose="020E0502060401010101" pitchFamily="34" charset="-79"/>
              </a:rPr>
              <a:t>RealTime</a:t>
            </a:r>
            <a:r>
              <a:rPr lang="he-IL" sz="1200" dirty="0">
                <a:latin typeface="David" panose="020E0502060401010101" pitchFamily="34" charset="-79"/>
                <a:ea typeface="Calibri" panose="020F0502020204030204" pitchFamily="34" charset="0"/>
                <a:cs typeface="David" panose="020E0502060401010101" pitchFamily="34" charset="-79"/>
              </a:rPr>
              <a:t> </a:t>
            </a:r>
            <a:r>
              <a:rPr lang="he-IL" sz="1200" dirty="0">
                <a:latin typeface="Calibri" panose="020F0502020204030204" pitchFamily="34" charset="0"/>
                <a:ea typeface="Calibri" panose="020F0502020204030204" pitchFamily="34" charset="0"/>
                <a:cs typeface="David" panose="020E0502060401010101" pitchFamily="34" charset="-79"/>
              </a:rPr>
              <a:t>, הכיול מעודכן החל מהאתחול הבא של המודלים</a:t>
            </a:r>
          </a:p>
          <a:p>
            <a:pPr marL="342900" indent="-342900">
              <a:lnSpc>
                <a:spcPct val="107000"/>
              </a:lnSpc>
              <a:spcAft>
                <a:spcPts val="800"/>
              </a:spcAft>
              <a:buFont typeface="Arial" panose="020B0604020202020204" pitchFamily="34" charset="0"/>
              <a:buChar char="•"/>
            </a:pPr>
            <a:r>
              <a:rPr lang="en-US" sz="1200" b="1" dirty="0">
                <a:latin typeface="David" panose="020E0502060401010101" pitchFamily="34" charset="-79"/>
                <a:ea typeface="Calibri" panose="020F0502020204030204" pitchFamily="34" charset="0"/>
                <a:cs typeface="Arial" panose="020B0604020202020204" pitchFamily="34" charset="0"/>
              </a:rPr>
              <a:t>check-</a:t>
            </a:r>
            <a:r>
              <a:rPr lang="en-US" sz="1200" b="1" dirty="0" err="1">
                <a:latin typeface="David" panose="020E0502060401010101" pitchFamily="34" charset="-79"/>
                <a:ea typeface="Calibri" panose="020F0502020204030204" pitchFamily="34" charset="0"/>
                <a:cs typeface="Arial" panose="020B0604020202020204" pitchFamily="34" charset="0"/>
              </a:rPr>
              <a:t>pt</a:t>
            </a:r>
            <a:r>
              <a:rPr lang="he-IL" sz="1200" b="1" dirty="0">
                <a:latin typeface="Calibri" panose="020F0502020204030204" pitchFamily="34" charset="0"/>
                <a:ea typeface="Calibri" panose="020F0502020204030204" pitchFamily="34" charset="0"/>
                <a:cs typeface="David" panose="020E0502060401010101" pitchFamily="34" charset="-79"/>
              </a:rPr>
              <a:t>:</a:t>
            </a:r>
            <a:r>
              <a:rPr lang="he-IL" sz="1200" dirty="0">
                <a:latin typeface="Calibri" panose="020F0502020204030204" pitchFamily="34" charset="0"/>
                <a:ea typeface="Calibri" panose="020F0502020204030204" pitchFamily="34" charset="0"/>
                <a:cs typeface="David" panose="020E0502060401010101" pitchFamily="34" charset="-79"/>
              </a:rPr>
              <a:t> ביצוע בדיקת </a:t>
            </a:r>
            <a:r>
              <a:rPr lang="en-US" sz="1200" dirty="0">
                <a:latin typeface="David" panose="020E0502060401010101" pitchFamily="34" charset="-79"/>
                <a:ea typeface="Calibri" panose="020F0502020204030204" pitchFamily="34" charset="0"/>
                <a:cs typeface="Arial" panose="020B0604020202020204" pitchFamily="34" charset="0"/>
              </a:rPr>
              <a:t>cross-validation</a:t>
            </a:r>
            <a:r>
              <a:rPr lang="he-IL" sz="1200" dirty="0">
                <a:latin typeface="Calibri" panose="020F0502020204030204" pitchFamily="34" charset="0"/>
                <a:ea typeface="Calibri" panose="020F0502020204030204" pitchFamily="34" charset="0"/>
                <a:cs typeface="David" panose="020E0502060401010101" pitchFamily="34" charset="-79"/>
              </a:rPr>
              <a:t> עבור כיול </a:t>
            </a:r>
            <a:r>
              <a:rPr lang="he-IL" sz="1200" dirty="0" err="1">
                <a:latin typeface="Calibri" panose="020F0502020204030204" pitchFamily="34" charset="0"/>
                <a:ea typeface="Calibri" panose="020F0502020204030204" pitchFamily="34" charset="0"/>
                <a:cs typeface="David" panose="020E0502060401010101" pitchFamily="34" charset="-79"/>
              </a:rPr>
              <a:t>ודאטאסט</a:t>
            </a:r>
            <a:r>
              <a:rPr lang="he-IL" sz="1200" dirty="0">
                <a:latin typeface="Calibri" panose="020F0502020204030204" pitchFamily="34" charset="0"/>
                <a:ea typeface="Calibri" panose="020F0502020204030204" pitchFamily="34" charset="0"/>
                <a:cs typeface="David" panose="020E0502060401010101" pitchFamily="34" charset="-79"/>
              </a:rPr>
              <a:t> לבחירת המשתמש, הכיול אינו מבוצע בפועל על המודלים שרצים ב-</a:t>
            </a:r>
            <a:r>
              <a:rPr lang="en-US" sz="1200" dirty="0">
                <a:latin typeface="David" panose="020E0502060401010101" pitchFamily="34" charset="-79"/>
                <a:ea typeface="Calibri" panose="020F0502020204030204" pitchFamily="34" charset="0"/>
                <a:cs typeface="David" panose="020E0502060401010101" pitchFamily="34" charset="-79"/>
              </a:rPr>
              <a:t>RealTime</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1200" b="1" dirty="0">
                <a:latin typeface="David" panose="020E0502060401010101" pitchFamily="34" charset="-79"/>
                <a:ea typeface="Calibri" panose="020F0502020204030204" pitchFamily="34" charset="0"/>
                <a:cs typeface="Arial" panose="020B0604020202020204" pitchFamily="34" charset="0"/>
              </a:rPr>
              <a:t>opt-</a:t>
            </a:r>
            <a:r>
              <a:rPr lang="en-US" sz="1200" b="1" dirty="0" err="1">
                <a:latin typeface="David" panose="020E0502060401010101" pitchFamily="34" charset="-79"/>
                <a:ea typeface="Calibri" panose="020F0502020204030204" pitchFamily="34" charset="0"/>
                <a:cs typeface="Arial" panose="020B0604020202020204" pitchFamily="34" charset="0"/>
              </a:rPr>
              <a:t>pt</a:t>
            </a:r>
            <a:r>
              <a:rPr lang="he-IL" sz="1200" b="1" dirty="0">
                <a:latin typeface="Calibri" panose="020F0502020204030204" pitchFamily="34" charset="0"/>
                <a:ea typeface="Calibri" panose="020F0502020204030204" pitchFamily="34" charset="0"/>
                <a:cs typeface="David" panose="020E0502060401010101" pitchFamily="34" charset="-79"/>
              </a:rPr>
              <a:t>:</a:t>
            </a:r>
            <a:r>
              <a:rPr lang="he-IL" sz="1200" dirty="0">
                <a:latin typeface="Calibri" panose="020F0502020204030204" pitchFamily="34" charset="0"/>
                <a:ea typeface="Calibri" panose="020F0502020204030204" pitchFamily="34" charset="0"/>
                <a:cs typeface="David" panose="020E0502060401010101" pitchFamily="34" charset="-79"/>
              </a:rPr>
              <a:t> מציאת כיול אופטימלי ע"י ביצוע </a:t>
            </a:r>
            <a:r>
              <a:rPr lang="en-US" sz="1200" dirty="0">
                <a:latin typeface="David" panose="020E0502060401010101" pitchFamily="34" charset="-79"/>
                <a:ea typeface="Calibri" panose="020F0502020204030204" pitchFamily="34" charset="0"/>
                <a:cs typeface="Arial" panose="020B0604020202020204" pitchFamily="34" charset="0"/>
              </a:rPr>
              <a:t>cross-validation</a:t>
            </a:r>
            <a:r>
              <a:rPr lang="he-IL" sz="1200" dirty="0">
                <a:latin typeface="Calibri" panose="020F0502020204030204" pitchFamily="34" charset="0"/>
                <a:ea typeface="Calibri" panose="020F0502020204030204" pitchFamily="34" charset="0"/>
                <a:cs typeface="David" panose="020E0502060401010101" pitchFamily="34" charset="-79"/>
              </a:rPr>
              <a:t> עם סדרת קומבינציות של פרמטרי המודל עבור דאטאסט לבחירת המשתמש, הכיול אינו מבוצע בפועל על המודלים</a:t>
            </a:r>
          </a:p>
          <a:p>
            <a:pPr marL="342900" indent="-342900">
              <a:lnSpc>
                <a:spcPct val="107000"/>
              </a:lnSpc>
              <a:spcAft>
                <a:spcPts val="800"/>
              </a:spcAft>
              <a:buFont typeface="Arial" panose="020B0604020202020204" pitchFamily="34" charset="0"/>
              <a:buChar char="•"/>
            </a:pPr>
            <a:r>
              <a:rPr lang="en-US" sz="1200" b="1" dirty="0">
                <a:latin typeface="David" panose="020E0502060401010101" pitchFamily="34" charset="-79"/>
                <a:ea typeface="Calibri" panose="020F0502020204030204" pitchFamily="34" charset="0"/>
                <a:cs typeface="Arial" panose="020B0604020202020204" pitchFamily="34" charset="0"/>
              </a:rPr>
              <a:t>rt-app</a:t>
            </a:r>
            <a:r>
              <a:rPr lang="he-IL" sz="1200" b="1" dirty="0">
                <a:latin typeface="Calibri" panose="020F0502020204030204" pitchFamily="34" charset="0"/>
                <a:ea typeface="Calibri" panose="020F0502020204030204" pitchFamily="34" charset="0"/>
                <a:cs typeface="David" panose="020E0502060401010101" pitchFamily="34" charset="-79"/>
              </a:rPr>
              <a:t>:</a:t>
            </a:r>
            <a:r>
              <a:rPr lang="he-IL" sz="1200" dirty="0">
                <a:latin typeface="Calibri" panose="020F0502020204030204" pitchFamily="34" charset="0"/>
                <a:ea typeface="Calibri" panose="020F0502020204030204" pitchFamily="34" charset="0"/>
                <a:cs typeface="David" panose="020E0502060401010101" pitchFamily="34" charset="-79"/>
              </a:rPr>
              <a:t> זיהוי איומים בזמן אמת ע"י המודלים המאומנים</a:t>
            </a:r>
          </a:p>
          <a:p>
            <a:pPr marL="342900" indent="-342900">
              <a:lnSpc>
                <a:spcPct val="107000"/>
              </a:lnSpc>
              <a:spcAft>
                <a:spcPts val="800"/>
              </a:spcAft>
              <a:buFont typeface="Arial" panose="020B0604020202020204" pitchFamily="34" charset="0"/>
              <a:buChar char="•"/>
            </a:pPr>
            <a:r>
              <a:rPr lang="en-US" sz="1200" b="1" dirty="0">
                <a:latin typeface="David" panose="020E0502060401010101" pitchFamily="34" charset="-79"/>
                <a:ea typeface="Calibri" panose="020F0502020204030204" pitchFamily="34" charset="0"/>
                <a:cs typeface="Arial" panose="020B0604020202020204" pitchFamily="34" charset="0"/>
              </a:rPr>
              <a:t>finish</a:t>
            </a:r>
            <a:r>
              <a:rPr lang="he-IL" sz="1200" b="1" dirty="0">
                <a:latin typeface="Calibri" panose="020F0502020204030204" pitchFamily="34" charset="0"/>
                <a:ea typeface="Calibri" panose="020F0502020204030204" pitchFamily="34" charset="0"/>
                <a:cs typeface="David" panose="020E0502060401010101" pitchFamily="34" charset="-79"/>
              </a:rPr>
              <a:t>:</a:t>
            </a:r>
            <a:r>
              <a:rPr lang="he-IL" sz="1200" dirty="0">
                <a:latin typeface="Calibri" panose="020F0502020204030204" pitchFamily="34" charset="0"/>
                <a:ea typeface="Calibri" panose="020F0502020204030204" pitchFamily="34" charset="0"/>
                <a:cs typeface="David" panose="020E0502060401010101" pitchFamily="34" charset="-79"/>
              </a:rPr>
              <a:t> סיום ריצת התוכנה, שמירת דאטאסט במידה והמשתמש בוחר</a:t>
            </a:r>
            <a:endParaRPr lang="en-US" sz="1100" dirty="0">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34</a:t>
            </a:fld>
            <a:endParaRPr lang="he-IL"/>
          </a:p>
        </p:txBody>
      </p:sp>
    </p:spTree>
    <p:extLst>
      <p:ext uri="{BB962C8B-B14F-4D97-AF65-F5344CB8AC3E}">
        <p14:creationId xmlns:p14="http://schemas.microsoft.com/office/powerpoint/2010/main" val="3035776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התוכנה מורצת מקובץ פייתון</a:t>
            </a:r>
            <a:r>
              <a:rPr lang="he-IL" dirty="0"/>
              <a:t> שנעזר ב</a:t>
            </a:r>
            <a:r>
              <a:rPr lang="he-IL" b="1" dirty="0"/>
              <a:t>קובץ באש </a:t>
            </a:r>
            <a:r>
              <a:rPr lang="he-IL" dirty="0"/>
              <a:t>בשביל לבצע </a:t>
            </a:r>
            <a:r>
              <a:rPr lang="en-US" dirty="0"/>
              <a:t>Sniffing</a:t>
            </a:r>
            <a:r>
              <a:rPr lang="he-IL" dirty="0"/>
              <a:t>. </a:t>
            </a:r>
          </a:p>
          <a:p>
            <a:endParaRPr lang="he-IL" dirty="0"/>
          </a:p>
          <a:p>
            <a:r>
              <a:rPr lang="he-IL" b="1" dirty="0"/>
              <a:t>בשביל לאמן את המודלים באופן </a:t>
            </a:r>
            <a:r>
              <a:rPr lang="he-IL" b="1" dirty="0" err="1"/>
              <a:t>דיפולטי</a:t>
            </a:r>
            <a:r>
              <a:rPr lang="he-IL" dirty="0"/>
              <a:t> בעליית התוכנה, ישנה טעינה </a:t>
            </a:r>
            <a:r>
              <a:rPr lang="he-IL" dirty="0" err="1"/>
              <a:t>דיפולטית</a:t>
            </a:r>
            <a:r>
              <a:rPr lang="he-IL" dirty="0"/>
              <a:t> של דאטאסט בשם </a:t>
            </a:r>
            <a:r>
              <a:rPr lang="en-US" b="1" dirty="0"/>
              <a:t>init_db.csv</a:t>
            </a:r>
            <a:r>
              <a:rPr lang="he-IL" b="1" dirty="0"/>
              <a:t> </a:t>
            </a:r>
            <a:r>
              <a:rPr lang="he-IL" dirty="0"/>
              <a:t>אם קיים בתיקייה של התוכנה, ואז מבוצע אימון של המודלים עימו. </a:t>
            </a:r>
            <a:r>
              <a:rPr lang="he-IL" b="1" dirty="0"/>
              <a:t>ותמיד ניתן לבצע פעולה במהלך ריצת התוכנה</a:t>
            </a:r>
            <a:r>
              <a:rPr lang="he-IL" dirty="0"/>
              <a:t> ולאמן את המודלים באמצעות </a:t>
            </a:r>
            <a:r>
              <a:rPr lang="he-IL" b="1" dirty="0"/>
              <a:t>דאטאסט קיים כלשהו</a:t>
            </a:r>
            <a:r>
              <a:rPr lang="he-IL" dirty="0"/>
              <a:t>.</a:t>
            </a:r>
          </a:p>
          <a:p>
            <a:endParaRPr lang="he-IL" dirty="0"/>
          </a:p>
          <a:p>
            <a:r>
              <a:rPr lang="he-IL" b="1" dirty="0"/>
              <a:t>כיול הפרמטרים של המודלים מופיע בקובץ </a:t>
            </a:r>
            <a:r>
              <a:rPr lang="en-US" b="1" dirty="0"/>
              <a:t>params.csv</a:t>
            </a:r>
            <a:r>
              <a:rPr lang="he-IL" dirty="0"/>
              <a:t>. כיול של המודלים מחדש נשמר בקובץ ובשביל להיטען למודלים נדרש אימון מחודש על דאטאסט או העלאה של התוכנה מחדש.</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35</a:t>
            </a:fld>
            <a:endParaRPr lang="he-IL"/>
          </a:p>
        </p:txBody>
      </p:sp>
    </p:spTree>
    <p:extLst>
      <p:ext uri="{BB962C8B-B14F-4D97-AF65-F5344CB8AC3E}">
        <p14:creationId xmlns:p14="http://schemas.microsoft.com/office/powerpoint/2010/main" val="1922322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לעבור על זה, שני השקפים הבאים – 5 דקות.</a:t>
            </a:r>
          </a:p>
          <a:p>
            <a:endParaRPr lang="he-IL" dirty="0"/>
          </a:p>
          <a:p>
            <a:r>
              <a:rPr lang="he-IL" b="1" dirty="0"/>
              <a:t>אסכם ואגיד כי מבחינת ה </a:t>
            </a:r>
            <a:r>
              <a:rPr lang="he-IL" dirty="0"/>
              <a:t>... יש עמידה מלאה בדרישות</a:t>
            </a:r>
          </a:p>
          <a:p>
            <a:endParaRPr lang="he-IL" dirty="0"/>
          </a:p>
          <a:p>
            <a:r>
              <a:rPr lang="he-IL" b="1" dirty="0"/>
              <a:t>הפרויקט מהווה </a:t>
            </a:r>
            <a:r>
              <a:rPr lang="he-IL" dirty="0"/>
              <a:t>הוכחת היתכנות.</a:t>
            </a:r>
          </a:p>
          <a:p>
            <a:endParaRPr lang="he-IL" dirty="0"/>
          </a:p>
          <a:p>
            <a:r>
              <a:rPr lang="he-IL" b="1" dirty="0"/>
              <a:t>יש להעיר כי:</a:t>
            </a:r>
            <a:r>
              <a:rPr lang="he-IL" b="0" dirty="0"/>
              <a:t> בדרך ביצעתי הרבה בחירות מתוך דרגות החופש הרבות שהיו לי, וסביר להניח שבחירות מסוימות אחרות גם כן היו מסתיימות בהצלחה. אבל התוצאות הטובות מראות שה-</a:t>
            </a:r>
            <a:r>
              <a:rPr lang="en-US" b="0" dirty="0"/>
              <a:t>flow</a:t>
            </a:r>
            <a:r>
              <a:rPr lang="he-IL" b="0" dirty="0"/>
              <a:t> שבוצע מוצדק.</a:t>
            </a:r>
            <a:endParaRPr lang="he-IL" b="1" dirty="0"/>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36</a:t>
            </a:fld>
            <a:endParaRPr lang="he-IL"/>
          </a:p>
        </p:txBody>
      </p:sp>
    </p:spTree>
    <p:extLst>
      <p:ext uri="{BB962C8B-B14F-4D97-AF65-F5344CB8AC3E}">
        <p14:creationId xmlns:p14="http://schemas.microsoft.com/office/powerpoint/2010/main" val="2464651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להקריא מהשקף</a:t>
            </a:r>
          </a:p>
          <a:p>
            <a:endParaRPr lang="he-IL" dirty="0"/>
          </a:p>
          <a:p>
            <a:r>
              <a:rPr lang="he-IL" dirty="0"/>
              <a:t>2. לאחר שיש לי כלי שמזהה מעולה מתקפות רשת, ניתן לבצע פעולות מנע </a:t>
            </a:r>
          </a:p>
          <a:p>
            <a:r>
              <a:rPr lang="he-IL" dirty="0"/>
              <a:t>(פשוטות יותר או מסובכות יותר) כדי להגן מפניהן.</a:t>
            </a:r>
          </a:p>
          <a:p>
            <a:endParaRPr lang="he-IL" dirty="0"/>
          </a:p>
          <a:p>
            <a:r>
              <a:rPr lang="he-IL" dirty="0"/>
              <a:t>3. עם או בלי יוריסטיקות</a:t>
            </a:r>
            <a:r>
              <a:rPr lang="he-IL"/>
              <a:t>. </a:t>
            </a:r>
          </a:p>
          <a:p>
            <a:r>
              <a:rPr lang="he-IL"/>
              <a:t>(</a:t>
            </a:r>
            <a:r>
              <a:rPr lang="he-IL" dirty="0"/>
              <a:t>מעבר לקריאת מאמרים לא נכנסתי לנושא ואולי אפשר להוציא ממנו ביצועים טובים יותר).</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37</a:t>
            </a:fld>
            <a:endParaRPr lang="he-IL"/>
          </a:p>
        </p:txBody>
      </p:sp>
    </p:spTree>
    <p:extLst>
      <p:ext uri="{BB962C8B-B14F-4D97-AF65-F5344CB8AC3E}">
        <p14:creationId xmlns:p14="http://schemas.microsoft.com/office/powerpoint/2010/main" val="3500407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40</a:t>
            </a:fld>
            <a:endParaRPr lang="he-IL"/>
          </a:p>
        </p:txBody>
      </p:sp>
    </p:spTree>
    <p:extLst>
      <p:ext uri="{BB962C8B-B14F-4D97-AF65-F5344CB8AC3E}">
        <p14:creationId xmlns:p14="http://schemas.microsoft.com/office/powerpoint/2010/main" val="2505583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האימון עם כיול </a:t>
            </a:r>
            <a:r>
              <a:rPr lang="he-IL" b="0" dirty="0"/>
              <a:t>של </a:t>
            </a:r>
            <a:r>
              <a:rPr lang="en-US" b="0" dirty="0"/>
              <a:t>contamination=0.1</a:t>
            </a:r>
            <a:endParaRPr lang="he-IL" b="0" dirty="0"/>
          </a:p>
          <a:p>
            <a:endParaRPr lang="he-IL" b="0" dirty="0"/>
          </a:p>
          <a:p>
            <a:r>
              <a:rPr lang="he-IL" b="1" dirty="0"/>
              <a:t>הבדיקה היא על הדאטאסט המורחב</a:t>
            </a:r>
            <a:r>
              <a:rPr lang="he-IL" b="0" dirty="0"/>
              <a:t> – </a:t>
            </a:r>
            <a:br>
              <a:rPr lang="en-US" b="0" dirty="0"/>
            </a:br>
            <a:r>
              <a:rPr lang="he-IL" b="0" dirty="0"/>
              <a:t>שורה 8 בטבלה.</a:t>
            </a:r>
          </a:p>
          <a:p>
            <a:endParaRPr lang="he-IL" b="0"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41</a:t>
            </a:fld>
            <a:endParaRPr lang="he-IL"/>
          </a:p>
        </p:txBody>
      </p:sp>
    </p:spTree>
    <p:extLst>
      <p:ext uri="{BB962C8B-B14F-4D97-AF65-F5344CB8AC3E}">
        <p14:creationId xmlns:p14="http://schemas.microsoft.com/office/powerpoint/2010/main" val="296048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בפרויקט נבדקו 3 מתקפות </a:t>
            </a:r>
            <a:r>
              <a:rPr lang="en-US" b="1" dirty="0"/>
              <a:t>DoS</a:t>
            </a:r>
            <a:r>
              <a:rPr lang="he-IL" dirty="0"/>
              <a:t> להלן</a:t>
            </a:r>
          </a:p>
          <a:p>
            <a:endParaRPr lang="he-IL" dirty="0"/>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על הרקע דיברנו במצגת האמצע, אם תרצו ארחיב על כך יותר כעת. בשביל הסדר הטוב זה נמצא ברצף של המצגת.</a:t>
            </a:r>
          </a:p>
          <a:p>
            <a:endParaRPr lang="he-IL"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4</a:t>
            </a:fld>
            <a:endParaRPr lang="he-IL"/>
          </a:p>
        </p:txBody>
      </p:sp>
    </p:spTree>
    <p:extLst>
      <p:ext uri="{BB962C8B-B14F-4D97-AF65-F5344CB8AC3E}">
        <p14:creationId xmlns:p14="http://schemas.microsoft.com/office/powerpoint/2010/main" val="241244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כש-</a:t>
            </a:r>
            <a:r>
              <a:rPr lang="en-US" dirty="0"/>
              <a:t>HTTP-Flood</a:t>
            </a:r>
            <a:r>
              <a:rPr lang="he-IL" dirty="0"/>
              <a:t> מפציצה שרת בבקשות </a:t>
            </a:r>
            <a:r>
              <a:rPr lang="en-US" dirty="0"/>
              <a:t>HTTP</a:t>
            </a:r>
            <a:r>
              <a:rPr lang="he-IL" dirty="0"/>
              <a:t> ומאלצת אותו להקצות לה את כל </a:t>
            </a:r>
            <a:r>
              <a:rPr lang="he-IL"/>
              <a:t>משאביו ולטפל רק בו</a:t>
            </a:r>
            <a:endParaRPr lang="he-IL"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5</a:t>
            </a:fld>
            <a:endParaRPr lang="he-IL"/>
          </a:p>
        </p:txBody>
      </p:sp>
    </p:spTree>
    <p:extLst>
      <p:ext uri="{BB962C8B-B14F-4D97-AF65-F5344CB8AC3E}">
        <p14:creationId xmlns:p14="http://schemas.microsoft.com/office/powerpoint/2010/main" val="3163477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Slowloris</a:t>
            </a:r>
            <a:r>
              <a:rPr lang="he-IL" dirty="0"/>
              <a:t> שולחת בקשות </a:t>
            </a:r>
            <a:r>
              <a:rPr lang="en-US" dirty="0"/>
              <a:t>HTTP</a:t>
            </a:r>
            <a:r>
              <a:rPr lang="he-IL" dirty="0"/>
              <a:t> </a:t>
            </a:r>
            <a:r>
              <a:rPr lang="he-IL" b="1" dirty="0"/>
              <a:t>חלקיות</a:t>
            </a:r>
            <a:r>
              <a:rPr lang="he-IL" b="0" dirty="0"/>
              <a:t> בקצב נמוך ולאט לאט חונקת את השרת.</a:t>
            </a:r>
          </a:p>
          <a:p>
            <a:endParaRPr lang="he-IL" b="0" dirty="0"/>
          </a:p>
          <a:p>
            <a:r>
              <a:rPr lang="he-IL" b="0" dirty="0"/>
              <a:t>זו מתקפה שנחשבת קשה לזיהוי (עפ"י מאמרים וגם הגיונית)</a:t>
            </a:r>
          </a:p>
          <a:p>
            <a:r>
              <a:rPr lang="he-IL" b="0" dirty="0"/>
              <a:t>הבקשות נראות לגיטימיות כלפי חוץ ובקצב הגיוני (אבל </a:t>
            </a:r>
            <a:r>
              <a:rPr lang="he-IL" b="0" dirty="0" err="1"/>
              <a:t>בפירסור</a:t>
            </a:r>
            <a:r>
              <a:rPr lang="he-IL" b="0" dirty="0"/>
              <a:t> במחשב היעד התהליך נתקע)</a:t>
            </a:r>
            <a:endParaRPr lang="he-IL" dirty="0"/>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6</a:t>
            </a:fld>
            <a:endParaRPr lang="he-IL"/>
          </a:p>
        </p:txBody>
      </p:sp>
    </p:spTree>
    <p:extLst>
      <p:ext uri="{BB962C8B-B14F-4D97-AF65-F5344CB8AC3E}">
        <p14:creationId xmlns:p14="http://schemas.microsoft.com/office/powerpoint/2010/main" val="790868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ו-</a:t>
            </a:r>
            <a:r>
              <a:rPr lang="en-US" dirty="0"/>
              <a:t>Ping of Death</a:t>
            </a:r>
            <a:r>
              <a:rPr lang="he-IL" dirty="0"/>
              <a:t> זו מתקפה חדשה שהוספתי לארסנל</a:t>
            </a:r>
          </a:p>
          <a:p>
            <a:endParaRPr lang="he-IL" dirty="0"/>
          </a:p>
          <a:p>
            <a:r>
              <a:rPr lang="he-IL" dirty="0"/>
              <a:t>המתקפה שולחת הרבה הודעות </a:t>
            </a:r>
            <a:r>
              <a:rPr lang="en-US" dirty="0"/>
              <a:t>Ping</a:t>
            </a:r>
            <a:r>
              <a:rPr lang="he-IL" dirty="0"/>
              <a:t> ארוכות למחשב, שמפוצלות בתוקף לחבילות קטנות, מגיעות בהפצצה לנתקף ומאוחדות בו, ועשויות להוביל ל- </a:t>
            </a:r>
            <a:r>
              <a:rPr lang="en-US" dirty="0"/>
              <a:t>Buffer Overflow</a:t>
            </a:r>
            <a:r>
              <a:rPr lang="he-IL" dirty="0"/>
              <a:t> בנתקף.</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7</a:t>
            </a:fld>
            <a:endParaRPr lang="he-IL"/>
          </a:p>
        </p:txBody>
      </p:sp>
    </p:spTree>
    <p:extLst>
      <p:ext uri="{BB962C8B-B14F-4D97-AF65-F5344CB8AC3E}">
        <p14:creationId xmlns:p14="http://schemas.microsoft.com/office/powerpoint/2010/main" val="166726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צירפתי סימולציה שביצעתי עם מתקפת </a:t>
            </a:r>
            <a:r>
              <a:rPr lang="en-US" b="1" dirty="0"/>
              <a:t>HTTP-Flood</a:t>
            </a:r>
            <a:r>
              <a:rPr lang="he-IL" dirty="0"/>
              <a:t> עם מימוש </a:t>
            </a:r>
            <a:r>
              <a:rPr lang="en-US" dirty="0"/>
              <a:t>Open Source</a:t>
            </a:r>
            <a:r>
              <a:rPr lang="he-IL" dirty="0"/>
              <a:t> </a:t>
            </a:r>
            <a:r>
              <a:rPr lang="he-IL" dirty="0" err="1"/>
              <a:t>שהשמשתי</a:t>
            </a:r>
            <a:r>
              <a:rPr lang="he-IL" dirty="0"/>
              <a:t>.</a:t>
            </a:r>
          </a:p>
          <a:p>
            <a:endParaRPr lang="he-IL" dirty="0"/>
          </a:p>
          <a:p>
            <a:r>
              <a:rPr lang="he-IL" dirty="0"/>
              <a:t>בזמן שלום האתר נטען הרבה יותר מהר </a:t>
            </a:r>
            <a:r>
              <a:rPr lang="he-IL" dirty="0" err="1"/>
              <a:t>מבזמן</a:t>
            </a:r>
            <a:r>
              <a:rPr lang="he-IL" dirty="0"/>
              <a:t> מתקפה.</a:t>
            </a:r>
          </a:p>
          <a:p>
            <a:endParaRPr lang="he-IL" dirty="0"/>
          </a:p>
          <a:p>
            <a:r>
              <a:rPr lang="he-IL" b="1" dirty="0"/>
              <a:t>למה המתקפה לא הקריסה? </a:t>
            </a:r>
          </a:p>
          <a:p>
            <a:r>
              <a:rPr lang="he-IL" dirty="0"/>
              <a:t>המתקפה רצה מול אתר כבד (אתר דמה של </a:t>
            </a:r>
            <a:r>
              <a:rPr lang="en-US" dirty="0"/>
              <a:t>Ynet</a:t>
            </a:r>
            <a:r>
              <a:rPr lang="he-IL" dirty="0"/>
              <a:t>) כשהמימוש הספציפי מיועד להפיל אתרים קטנים ולכן האתר לא קורס כתוצאה מהמתקפה אבל כן רואים שהיא פוגעת בו ומעטה את עלייתו.</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8</a:t>
            </a:fld>
            <a:endParaRPr lang="he-IL"/>
          </a:p>
        </p:txBody>
      </p:sp>
    </p:spTree>
    <p:extLst>
      <p:ext uri="{BB962C8B-B14F-4D97-AF65-F5344CB8AC3E}">
        <p14:creationId xmlns:p14="http://schemas.microsoft.com/office/powerpoint/2010/main" val="281989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צירפתי גם סימולציה של </a:t>
            </a:r>
            <a:r>
              <a:rPr lang="en-US" b="1" dirty="0"/>
              <a:t>Slowloris</a:t>
            </a:r>
            <a:r>
              <a:rPr lang="he-IL" dirty="0"/>
              <a:t> מול אתר </a:t>
            </a:r>
            <a:r>
              <a:rPr lang="en-US" dirty="0"/>
              <a:t>HTML</a:t>
            </a:r>
            <a:r>
              <a:rPr lang="he-IL" dirty="0"/>
              <a:t> פשוט שאני כתבתי, שלאחר לא הרבה זמן, קורס מלעלות בעת המתקפה.</a:t>
            </a:r>
          </a:p>
        </p:txBody>
      </p:sp>
      <p:sp>
        <p:nvSpPr>
          <p:cNvPr id="4" name="מציין מיקום של מספר שקופית 3"/>
          <p:cNvSpPr>
            <a:spLocks noGrp="1"/>
          </p:cNvSpPr>
          <p:nvPr>
            <p:ph type="sldNum" sz="quarter" idx="5"/>
          </p:nvPr>
        </p:nvSpPr>
        <p:spPr/>
        <p:txBody>
          <a:bodyPr/>
          <a:lstStyle/>
          <a:p>
            <a:fld id="{B207A6E5-EB3F-4AE6-B7C0-9B1062F637E5}" type="slidenum">
              <a:rPr lang="he-IL" smtClean="0"/>
              <a:t>9</a:t>
            </a:fld>
            <a:endParaRPr lang="he-IL"/>
          </a:p>
        </p:txBody>
      </p:sp>
    </p:spTree>
    <p:extLst>
      <p:ext uri="{BB962C8B-B14F-4D97-AF65-F5344CB8AC3E}">
        <p14:creationId xmlns:p14="http://schemas.microsoft.com/office/powerpoint/2010/main" val="17302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36CF81-0548-4259-98DB-4956A55F2846}"/>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0A34E84-BB8B-44B1-8B62-F4BE3050ED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011BE4A5-8FBE-45DF-BF0F-2FC03019569E}"/>
              </a:ext>
            </a:extLst>
          </p:cNvPr>
          <p:cNvSpPr>
            <a:spLocks noGrp="1"/>
          </p:cNvSpPr>
          <p:nvPr>
            <p:ph type="dt" sz="half" idx="10"/>
          </p:nvPr>
        </p:nvSpPr>
        <p:spPr/>
        <p:txBody>
          <a:bodyPr/>
          <a:lstStyle/>
          <a:p>
            <a:fld id="{D48B0C11-306D-4B8E-A240-812F27DDCD0B}" type="datetime8">
              <a:rPr lang="he-IL" smtClean="0"/>
              <a:t>18 נובמבר 19</a:t>
            </a:fld>
            <a:endParaRPr lang="he-IL"/>
          </a:p>
        </p:txBody>
      </p:sp>
      <p:sp>
        <p:nvSpPr>
          <p:cNvPr id="5" name="מציין מיקום של כותרת תחתונה 4">
            <a:extLst>
              <a:ext uri="{FF2B5EF4-FFF2-40B4-BE49-F238E27FC236}">
                <a16:creationId xmlns:a16="http://schemas.microsoft.com/office/drawing/2014/main" id="{057E5CE9-F355-46FB-BB1C-48D1E6B85CD5}"/>
              </a:ext>
            </a:extLst>
          </p:cNvPr>
          <p:cNvSpPr>
            <a:spLocks noGrp="1"/>
          </p:cNvSpPr>
          <p:nvPr>
            <p:ph type="ftr" sz="quarter" idx="11"/>
          </p:nvPr>
        </p:nvSpPr>
        <p:spPr/>
        <p:txBody>
          <a:bodyPr/>
          <a:lstStyle/>
          <a:p>
            <a:r>
              <a:rPr lang="he-IL"/>
              <a:t>מעבדת </a:t>
            </a:r>
            <a:r>
              <a:rPr lang="en-US"/>
              <a:t>NSSL</a:t>
            </a:r>
            <a:endParaRPr lang="he-IL"/>
          </a:p>
        </p:txBody>
      </p:sp>
      <p:sp>
        <p:nvSpPr>
          <p:cNvPr id="6" name="מציין מיקום של מספר שקופית 5">
            <a:extLst>
              <a:ext uri="{FF2B5EF4-FFF2-40B4-BE49-F238E27FC236}">
                <a16:creationId xmlns:a16="http://schemas.microsoft.com/office/drawing/2014/main" id="{3D8E4083-E363-4586-B422-FAF77F7095CF}"/>
              </a:ext>
            </a:extLst>
          </p:cNvPr>
          <p:cNvSpPr>
            <a:spLocks noGrp="1"/>
          </p:cNvSpPr>
          <p:nvPr>
            <p:ph type="sldNum" sz="quarter" idx="12"/>
          </p:nvPr>
        </p:nvSpPr>
        <p:spPr/>
        <p:txBody>
          <a:bodyPr/>
          <a:lstStyle/>
          <a:p>
            <a:fld id="{BAAA9BBB-F405-417C-AE07-41F3AEF30BD1}" type="slidenum">
              <a:rPr lang="he-IL" smtClean="0"/>
              <a:t>‹#›</a:t>
            </a:fld>
            <a:endParaRPr lang="he-IL"/>
          </a:p>
        </p:txBody>
      </p:sp>
    </p:spTree>
    <p:extLst>
      <p:ext uri="{BB962C8B-B14F-4D97-AF65-F5344CB8AC3E}">
        <p14:creationId xmlns:p14="http://schemas.microsoft.com/office/powerpoint/2010/main" val="355644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790A056-E1F2-43F3-8F54-76B2EC77FF8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6C1A9A9-60CB-46C6-8254-94D8DD10BCC4}"/>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A9571A0-1F8B-4088-8F4E-E073382C4C97}"/>
              </a:ext>
            </a:extLst>
          </p:cNvPr>
          <p:cNvSpPr>
            <a:spLocks noGrp="1"/>
          </p:cNvSpPr>
          <p:nvPr>
            <p:ph type="dt" sz="half" idx="10"/>
          </p:nvPr>
        </p:nvSpPr>
        <p:spPr/>
        <p:txBody>
          <a:bodyPr/>
          <a:lstStyle/>
          <a:p>
            <a:fld id="{D47896FB-5D7F-4BB6-8BE3-AFA031E28848}" type="datetime8">
              <a:rPr lang="he-IL" smtClean="0"/>
              <a:t>18 נובמבר 19</a:t>
            </a:fld>
            <a:endParaRPr lang="he-IL"/>
          </a:p>
        </p:txBody>
      </p:sp>
      <p:sp>
        <p:nvSpPr>
          <p:cNvPr id="5" name="מציין מיקום של כותרת תחתונה 4">
            <a:extLst>
              <a:ext uri="{FF2B5EF4-FFF2-40B4-BE49-F238E27FC236}">
                <a16:creationId xmlns:a16="http://schemas.microsoft.com/office/drawing/2014/main" id="{2B4788E8-324A-4CA2-8D8B-011036CE86C6}"/>
              </a:ext>
            </a:extLst>
          </p:cNvPr>
          <p:cNvSpPr>
            <a:spLocks noGrp="1"/>
          </p:cNvSpPr>
          <p:nvPr>
            <p:ph type="ftr" sz="quarter" idx="11"/>
          </p:nvPr>
        </p:nvSpPr>
        <p:spPr/>
        <p:txBody>
          <a:bodyPr/>
          <a:lstStyle/>
          <a:p>
            <a:r>
              <a:rPr lang="he-IL"/>
              <a:t>מעבדת </a:t>
            </a:r>
            <a:r>
              <a:rPr lang="en-US"/>
              <a:t>NSSL</a:t>
            </a:r>
            <a:endParaRPr lang="he-IL"/>
          </a:p>
        </p:txBody>
      </p:sp>
      <p:sp>
        <p:nvSpPr>
          <p:cNvPr id="6" name="מציין מיקום של מספר שקופית 5">
            <a:extLst>
              <a:ext uri="{FF2B5EF4-FFF2-40B4-BE49-F238E27FC236}">
                <a16:creationId xmlns:a16="http://schemas.microsoft.com/office/drawing/2014/main" id="{74C81089-25EF-41A6-BDE0-B0A2E15B9840}"/>
              </a:ext>
            </a:extLst>
          </p:cNvPr>
          <p:cNvSpPr>
            <a:spLocks noGrp="1"/>
          </p:cNvSpPr>
          <p:nvPr>
            <p:ph type="sldNum" sz="quarter" idx="12"/>
          </p:nvPr>
        </p:nvSpPr>
        <p:spPr/>
        <p:txBody>
          <a:bodyPr/>
          <a:lstStyle/>
          <a:p>
            <a:fld id="{BAAA9BBB-F405-417C-AE07-41F3AEF30BD1}" type="slidenum">
              <a:rPr lang="he-IL" smtClean="0"/>
              <a:t>‹#›</a:t>
            </a:fld>
            <a:endParaRPr lang="he-IL"/>
          </a:p>
        </p:txBody>
      </p:sp>
    </p:spTree>
    <p:extLst>
      <p:ext uri="{BB962C8B-B14F-4D97-AF65-F5344CB8AC3E}">
        <p14:creationId xmlns:p14="http://schemas.microsoft.com/office/powerpoint/2010/main" val="356779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AC3A0396-0ED8-46A0-865E-1DA9C58ED38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8060C88-6223-4B11-964D-3D6898A432B5}"/>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377F47A-28F8-433F-86F2-A8BE582C74A2}"/>
              </a:ext>
            </a:extLst>
          </p:cNvPr>
          <p:cNvSpPr>
            <a:spLocks noGrp="1"/>
          </p:cNvSpPr>
          <p:nvPr>
            <p:ph type="dt" sz="half" idx="10"/>
          </p:nvPr>
        </p:nvSpPr>
        <p:spPr/>
        <p:txBody>
          <a:bodyPr/>
          <a:lstStyle/>
          <a:p>
            <a:fld id="{61B516EC-8C5A-42CC-B01B-43ECF7147762}" type="datetime8">
              <a:rPr lang="he-IL" smtClean="0"/>
              <a:t>18 נובמבר 19</a:t>
            </a:fld>
            <a:endParaRPr lang="he-IL"/>
          </a:p>
        </p:txBody>
      </p:sp>
      <p:sp>
        <p:nvSpPr>
          <p:cNvPr id="5" name="מציין מיקום של כותרת תחתונה 4">
            <a:extLst>
              <a:ext uri="{FF2B5EF4-FFF2-40B4-BE49-F238E27FC236}">
                <a16:creationId xmlns:a16="http://schemas.microsoft.com/office/drawing/2014/main" id="{0AEA16D3-755E-4767-AAA5-E75338D2FB4D}"/>
              </a:ext>
            </a:extLst>
          </p:cNvPr>
          <p:cNvSpPr>
            <a:spLocks noGrp="1"/>
          </p:cNvSpPr>
          <p:nvPr>
            <p:ph type="ftr" sz="quarter" idx="11"/>
          </p:nvPr>
        </p:nvSpPr>
        <p:spPr/>
        <p:txBody>
          <a:bodyPr/>
          <a:lstStyle/>
          <a:p>
            <a:r>
              <a:rPr lang="he-IL"/>
              <a:t>מעבדת </a:t>
            </a:r>
            <a:r>
              <a:rPr lang="en-US"/>
              <a:t>NSSL</a:t>
            </a:r>
            <a:endParaRPr lang="he-IL"/>
          </a:p>
        </p:txBody>
      </p:sp>
      <p:sp>
        <p:nvSpPr>
          <p:cNvPr id="6" name="מציין מיקום של מספר שקופית 5">
            <a:extLst>
              <a:ext uri="{FF2B5EF4-FFF2-40B4-BE49-F238E27FC236}">
                <a16:creationId xmlns:a16="http://schemas.microsoft.com/office/drawing/2014/main" id="{F6F85298-7662-4E61-A655-F9F618460AF6}"/>
              </a:ext>
            </a:extLst>
          </p:cNvPr>
          <p:cNvSpPr>
            <a:spLocks noGrp="1"/>
          </p:cNvSpPr>
          <p:nvPr>
            <p:ph type="sldNum" sz="quarter" idx="12"/>
          </p:nvPr>
        </p:nvSpPr>
        <p:spPr/>
        <p:txBody>
          <a:bodyPr/>
          <a:lstStyle/>
          <a:p>
            <a:fld id="{BAAA9BBB-F405-417C-AE07-41F3AEF30BD1}" type="slidenum">
              <a:rPr lang="he-IL" smtClean="0"/>
              <a:t>‹#›</a:t>
            </a:fld>
            <a:endParaRPr lang="he-IL"/>
          </a:p>
        </p:txBody>
      </p:sp>
    </p:spTree>
    <p:extLst>
      <p:ext uri="{BB962C8B-B14F-4D97-AF65-F5344CB8AC3E}">
        <p14:creationId xmlns:p14="http://schemas.microsoft.com/office/powerpoint/2010/main" val="42700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4BC97A-75F8-4255-90AE-673262A166D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3209A3E-8C9E-495C-A5BE-4685C9A97C90}"/>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05EA742-8C79-4BBE-AC76-D68C47EC8728}"/>
              </a:ext>
            </a:extLst>
          </p:cNvPr>
          <p:cNvSpPr>
            <a:spLocks noGrp="1"/>
          </p:cNvSpPr>
          <p:nvPr>
            <p:ph type="dt" sz="half" idx="10"/>
          </p:nvPr>
        </p:nvSpPr>
        <p:spPr/>
        <p:txBody>
          <a:bodyPr/>
          <a:lstStyle/>
          <a:p>
            <a:fld id="{CA95C5E7-7B89-4C59-8A32-92CFB931A50D}" type="datetime8">
              <a:rPr lang="he-IL" smtClean="0"/>
              <a:t>18 נובמבר 19</a:t>
            </a:fld>
            <a:endParaRPr lang="he-IL"/>
          </a:p>
        </p:txBody>
      </p:sp>
      <p:sp>
        <p:nvSpPr>
          <p:cNvPr id="5" name="מציין מיקום של כותרת תחתונה 4">
            <a:extLst>
              <a:ext uri="{FF2B5EF4-FFF2-40B4-BE49-F238E27FC236}">
                <a16:creationId xmlns:a16="http://schemas.microsoft.com/office/drawing/2014/main" id="{7D946932-D23F-4732-A5C3-85F16BE1B02C}"/>
              </a:ext>
            </a:extLst>
          </p:cNvPr>
          <p:cNvSpPr>
            <a:spLocks noGrp="1"/>
          </p:cNvSpPr>
          <p:nvPr>
            <p:ph type="ftr" sz="quarter" idx="11"/>
          </p:nvPr>
        </p:nvSpPr>
        <p:spPr/>
        <p:txBody>
          <a:bodyPr/>
          <a:lstStyle/>
          <a:p>
            <a:r>
              <a:rPr lang="he-IL"/>
              <a:t>מעבדת </a:t>
            </a:r>
            <a:r>
              <a:rPr lang="en-US"/>
              <a:t>NSSL</a:t>
            </a:r>
            <a:endParaRPr lang="he-IL"/>
          </a:p>
        </p:txBody>
      </p:sp>
      <p:sp>
        <p:nvSpPr>
          <p:cNvPr id="6" name="מציין מיקום של מספר שקופית 5">
            <a:extLst>
              <a:ext uri="{FF2B5EF4-FFF2-40B4-BE49-F238E27FC236}">
                <a16:creationId xmlns:a16="http://schemas.microsoft.com/office/drawing/2014/main" id="{F1DE2171-BB61-4709-9438-3CBC82FBE914}"/>
              </a:ext>
            </a:extLst>
          </p:cNvPr>
          <p:cNvSpPr>
            <a:spLocks noGrp="1"/>
          </p:cNvSpPr>
          <p:nvPr>
            <p:ph type="sldNum" sz="quarter" idx="12"/>
          </p:nvPr>
        </p:nvSpPr>
        <p:spPr/>
        <p:txBody>
          <a:bodyPr/>
          <a:lstStyle/>
          <a:p>
            <a:fld id="{BAAA9BBB-F405-417C-AE07-41F3AEF30BD1}" type="slidenum">
              <a:rPr lang="he-IL" smtClean="0"/>
              <a:t>‹#›</a:t>
            </a:fld>
            <a:endParaRPr lang="he-IL"/>
          </a:p>
        </p:txBody>
      </p:sp>
    </p:spTree>
    <p:extLst>
      <p:ext uri="{BB962C8B-B14F-4D97-AF65-F5344CB8AC3E}">
        <p14:creationId xmlns:p14="http://schemas.microsoft.com/office/powerpoint/2010/main" val="415604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5AEBDC-EE01-4EC9-A533-81B9D6CE278E}"/>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50B19A0-FA32-46D8-B950-DFA4684EC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D9080E72-1335-45FC-9354-ED9C4DF4B9F1}"/>
              </a:ext>
            </a:extLst>
          </p:cNvPr>
          <p:cNvSpPr>
            <a:spLocks noGrp="1"/>
          </p:cNvSpPr>
          <p:nvPr>
            <p:ph type="dt" sz="half" idx="10"/>
          </p:nvPr>
        </p:nvSpPr>
        <p:spPr/>
        <p:txBody>
          <a:bodyPr/>
          <a:lstStyle/>
          <a:p>
            <a:fld id="{BDA96E8F-181F-4258-A7EF-5B9A4A7A8C63}" type="datetime8">
              <a:rPr lang="he-IL" smtClean="0"/>
              <a:t>18 נובמבר 19</a:t>
            </a:fld>
            <a:endParaRPr lang="he-IL"/>
          </a:p>
        </p:txBody>
      </p:sp>
      <p:sp>
        <p:nvSpPr>
          <p:cNvPr id="5" name="מציין מיקום של כותרת תחתונה 4">
            <a:extLst>
              <a:ext uri="{FF2B5EF4-FFF2-40B4-BE49-F238E27FC236}">
                <a16:creationId xmlns:a16="http://schemas.microsoft.com/office/drawing/2014/main" id="{E85999E0-AB5E-4EA9-93B9-C3CA2406389B}"/>
              </a:ext>
            </a:extLst>
          </p:cNvPr>
          <p:cNvSpPr>
            <a:spLocks noGrp="1"/>
          </p:cNvSpPr>
          <p:nvPr>
            <p:ph type="ftr" sz="quarter" idx="11"/>
          </p:nvPr>
        </p:nvSpPr>
        <p:spPr/>
        <p:txBody>
          <a:bodyPr/>
          <a:lstStyle/>
          <a:p>
            <a:r>
              <a:rPr lang="he-IL"/>
              <a:t>מעבדת </a:t>
            </a:r>
            <a:r>
              <a:rPr lang="en-US"/>
              <a:t>NSSL</a:t>
            </a:r>
            <a:endParaRPr lang="he-IL"/>
          </a:p>
        </p:txBody>
      </p:sp>
      <p:sp>
        <p:nvSpPr>
          <p:cNvPr id="6" name="מציין מיקום של מספר שקופית 5">
            <a:extLst>
              <a:ext uri="{FF2B5EF4-FFF2-40B4-BE49-F238E27FC236}">
                <a16:creationId xmlns:a16="http://schemas.microsoft.com/office/drawing/2014/main" id="{623DFCBF-2FF6-45A3-955D-2B283776F616}"/>
              </a:ext>
            </a:extLst>
          </p:cNvPr>
          <p:cNvSpPr>
            <a:spLocks noGrp="1"/>
          </p:cNvSpPr>
          <p:nvPr>
            <p:ph type="sldNum" sz="quarter" idx="12"/>
          </p:nvPr>
        </p:nvSpPr>
        <p:spPr/>
        <p:txBody>
          <a:bodyPr/>
          <a:lstStyle/>
          <a:p>
            <a:fld id="{BAAA9BBB-F405-417C-AE07-41F3AEF30BD1}" type="slidenum">
              <a:rPr lang="he-IL" smtClean="0"/>
              <a:t>‹#›</a:t>
            </a:fld>
            <a:endParaRPr lang="he-IL"/>
          </a:p>
        </p:txBody>
      </p:sp>
    </p:spTree>
    <p:extLst>
      <p:ext uri="{BB962C8B-B14F-4D97-AF65-F5344CB8AC3E}">
        <p14:creationId xmlns:p14="http://schemas.microsoft.com/office/powerpoint/2010/main" val="214678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1DEE3B-BEFE-41D4-997E-93824EF4A69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475244A-F4DC-477C-BDA2-B21B253D13DA}"/>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D60457FF-0850-4581-A5C3-8B967F58D185}"/>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92729E0-77C0-4470-B63B-7F6A4FB3C30B}"/>
              </a:ext>
            </a:extLst>
          </p:cNvPr>
          <p:cNvSpPr>
            <a:spLocks noGrp="1"/>
          </p:cNvSpPr>
          <p:nvPr>
            <p:ph type="dt" sz="half" idx="10"/>
          </p:nvPr>
        </p:nvSpPr>
        <p:spPr/>
        <p:txBody>
          <a:bodyPr/>
          <a:lstStyle/>
          <a:p>
            <a:fld id="{74D09DCA-AAEF-418A-B78D-702675BF9A6F}" type="datetime8">
              <a:rPr lang="he-IL" smtClean="0"/>
              <a:t>18 נובמבר 19</a:t>
            </a:fld>
            <a:endParaRPr lang="he-IL"/>
          </a:p>
        </p:txBody>
      </p:sp>
      <p:sp>
        <p:nvSpPr>
          <p:cNvPr id="6" name="מציין מיקום של כותרת תחתונה 5">
            <a:extLst>
              <a:ext uri="{FF2B5EF4-FFF2-40B4-BE49-F238E27FC236}">
                <a16:creationId xmlns:a16="http://schemas.microsoft.com/office/drawing/2014/main" id="{A8C49103-96E8-4788-B235-13F699CA873C}"/>
              </a:ext>
            </a:extLst>
          </p:cNvPr>
          <p:cNvSpPr>
            <a:spLocks noGrp="1"/>
          </p:cNvSpPr>
          <p:nvPr>
            <p:ph type="ftr" sz="quarter" idx="11"/>
          </p:nvPr>
        </p:nvSpPr>
        <p:spPr/>
        <p:txBody>
          <a:bodyPr/>
          <a:lstStyle/>
          <a:p>
            <a:r>
              <a:rPr lang="he-IL"/>
              <a:t>מעבדת </a:t>
            </a:r>
            <a:r>
              <a:rPr lang="en-US"/>
              <a:t>NSSL</a:t>
            </a:r>
            <a:endParaRPr lang="he-IL"/>
          </a:p>
        </p:txBody>
      </p:sp>
      <p:sp>
        <p:nvSpPr>
          <p:cNvPr id="7" name="מציין מיקום של מספר שקופית 6">
            <a:extLst>
              <a:ext uri="{FF2B5EF4-FFF2-40B4-BE49-F238E27FC236}">
                <a16:creationId xmlns:a16="http://schemas.microsoft.com/office/drawing/2014/main" id="{4ADCC177-7FBC-4A49-ACB5-84F9ADF91D84}"/>
              </a:ext>
            </a:extLst>
          </p:cNvPr>
          <p:cNvSpPr>
            <a:spLocks noGrp="1"/>
          </p:cNvSpPr>
          <p:nvPr>
            <p:ph type="sldNum" sz="quarter" idx="12"/>
          </p:nvPr>
        </p:nvSpPr>
        <p:spPr/>
        <p:txBody>
          <a:bodyPr/>
          <a:lstStyle/>
          <a:p>
            <a:fld id="{BAAA9BBB-F405-417C-AE07-41F3AEF30BD1}" type="slidenum">
              <a:rPr lang="he-IL" smtClean="0"/>
              <a:t>‹#›</a:t>
            </a:fld>
            <a:endParaRPr lang="he-IL"/>
          </a:p>
        </p:txBody>
      </p:sp>
    </p:spTree>
    <p:extLst>
      <p:ext uri="{BB962C8B-B14F-4D97-AF65-F5344CB8AC3E}">
        <p14:creationId xmlns:p14="http://schemas.microsoft.com/office/powerpoint/2010/main" val="277499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F54BFD-FBEC-4013-9C5E-7C342D6B407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0D2CB33-57A5-4835-8BB5-933A6CD654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77CC6F8F-0A3F-49FF-BC5C-9B63B43BE51A}"/>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8FEB621-E6F2-452B-B9CF-FE6EB3FAC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CA858757-3F81-4921-BFF5-722823E388DC}"/>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61B91DD-BD7C-43BE-A044-07061FABF780}"/>
              </a:ext>
            </a:extLst>
          </p:cNvPr>
          <p:cNvSpPr>
            <a:spLocks noGrp="1"/>
          </p:cNvSpPr>
          <p:nvPr>
            <p:ph type="dt" sz="half" idx="10"/>
          </p:nvPr>
        </p:nvSpPr>
        <p:spPr/>
        <p:txBody>
          <a:bodyPr/>
          <a:lstStyle/>
          <a:p>
            <a:fld id="{A433CB45-A6F3-4CD5-8497-AD6681634AD5}" type="datetime8">
              <a:rPr lang="he-IL" smtClean="0"/>
              <a:t>18 נובמבר 19</a:t>
            </a:fld>
            <a:endParaRPr lang="he-IL"/>
          </a:p>
        </p:txBody>
      </p:sp>
      <p:sp>
        <p:nvSpPr>
          <p:cNvPr id="8" name="מציין מיקום של כותרת תחתונה 7">
            <a:extLst>
              <a:ext uri="{FF2B5EF4-FFF2-40B4-BE49-F238E27FC236}">
                <a16:creationId xmlns:a16="http://schemas.microsoft.com/office/drawing/2014/main" id="{2CF0EE31-4F16-465F-A5FA-8814DCAB1C34}"/>
              </a:ext>
            </a:extLst>
          </p:cNvPr>
          <p:cNvSpPr>
            <a:spLocks noGrp="1"/>
          </p:cNvSpPr>
          <p:nvPr>
            <p:ph type="ftr" sz="quarter" idx="11"/>
          </p:nvPr>
        </p:nvSpPr>
        <p:spPr/>
        <p:txBody>
          <a:bodyPr/>
          <a:lstStyle/>
          <a:p>
            <a:r>
              <a:rPr lang="he-IL"/>
              <a:t>מעבדת </a:t>
            </a:r>
            <a:r>
              <a:rPr lang="en-US"/>
              <a:t>NSSL</a:t>
            </a:r>
            <a:endParaRPr lang="he-IL"/>
          </a:p>
        </p:txBody>
      </p:sp>
      <p:sp>
        <p:nvSpPr>
          <p:cNvPr id="9" name="מציין מיקום של מספר שקופית 8">
            <a:extLst>
              <a:ext uri="{FF2B5EF4-FFF2-40B4-BE49-F238E27FC236}">
                <a16:creationId xmlns:a16="http://schemas.microsoft.com/office/drawing/2014/main" id="{5B628001-C89C-4688-82A4-F66BFFAE7E3D}"/>
              </a:ext>
            </a:extLst>
          </p:cNvPr>
          <p:cNvSpPr>
            <a:spLocks noGrp="1"/>
          </p:cNvSpPr>
          <p:nvPr>
            <p:ph type="sldNum" sz="quarter" idx="12"/>
          </p:nvPr>
        </p:nvSpPr>
        <p:spPr/>
        <p:txBody>
          <a:bodyPr/>
          <a:lstStyle/>
          <a:p>
            <a:fld id="{BAAA9BBB-F405-417C-AE07-41F3AEF30BD1}" type="slidenum">
              <a:rPr lang="he-IL" smtClean="0"/>
              <a:t>‹#›</a:t>
            </a:fld>
            <a:endParaRPr lang="he-IL"/>
          </a:p>
        </p:txBody>
      </p:sp>
    </p:spTree>
    <p:extLst>
      <p:ext uri="{BB962C8B-B14F-4D97-AF65-F5344CB8AC3E}">
        <p14:creationId xmlns:p14="http://schemas.microsoft.com/office/powerpoint/2010/main" val="7967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7FC6C9-9BFD-4D4E-B62C-52C2B2744C1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7B68217-D588-4F22-8273-69472B3ED617}"/>
              </a:ext>
            </a:extLst>
          </p:cNvPr>
          <p:cNvSpPr>
            <a:spLocks noGrp="1"/>
          </p:cNvSpPr>
          <p:nvPr>
            <p:ph type="dt" sz="half" idx="10"/>
          </p:nvPr>
        </p:nvSpPr>
        <p:spPr/>
        <p:txBody>
          <a:bodyPr/>
          <a:lstStyle/>
          <a:p>
            <a:fld id="{FCEBD9DB-F0B8-41A6-BA84-78804886B5D8}" type="datetime8">
              <a:rPr lang="he-IL" smtClean="0"/>
              <a:t>18 נובמבר 19</a:t>
            </a:fld>
            <a:endParaRPr lang="he-IL"/>
          </a:p>
        </p:txBody>
      </p:sp>
      <p:sp>
        <p:nvSpPr>
          <p:cNvPr id="4" name="מציין מיקום של כותרת תחתונה 3">
            <a:extLst>
              <a:ext uri="{FF2B5EF4-FFF2-40B4-BE49-F238E27FC236}">
                <a16:creationId xmlns:a16="http://schemas.microsoft.com/office/drawing/2014/main" id="{CF6F8648-FA88-4BF1-8B37-ADE1D0419CA1}"/>
              </a:ext>
            </a:extLst>
          </p:cNvPr>
          <p:cNvSpPr>
            <a:spLocks noGrp="1"/>
          </p:cNvSpPr>
          <p:nvPr>
            <p:ph type="ftr" sz="quarter" idx="11"/>
          </p:nvPr>
        </p:nvSpPr>
        <p:spPr/>
        <p:txBody>
          <a:bodyPr/>
          <a:lstStyle/>
          <a:p>
            <a:r>
              <a:rPr lang="he-IL"/>
              <a:t>מעבדת </a:t>
            </a:r>
            <a:r>
              <a:rPr lang="en-US"/>
              <a:t>NSSL</a:t>
            </a:r>
            <a:endParaRPr lang="he-IL"/>
          </a:p>
        </p:txBody>
      </p:sp>
      <p:sp>
        <p:nvSpPr>
          <p:cNvPr id="5" name="מציין מיקום של מספר שקופית 4">
            <a:extLst>
              <a:ext uri="{FF2B5EF4-FFF2-40B4-BE49-F238E27FC236}">
                <a16:creationId xmlns:a16="http://schemas.microsoft.com/office/drawing/2014/main" id="{0D812782-2822-448E-99EA-C2BAC4A4E420}"/>
              </a:ext>
            </a:extLst>
          </p:cNvPr>
          <p:cNvSpPr>
            <a:spLocks noGrp="1"/>
          </p:cNvSpPr>
          <p:nvPr>
            <p:ph type="sldNum" sz="quarter" idx="12"/>
          </p:nvPr>
        </p:nvSpPr>
        <p:spPr/>
        <p:txBody>
          <a:bodyPr/>
          <a:lstStyle/>
          <a:p>
            <a:fld id="{BAAA9BBB-F405-417C-AE07-41F3AEF30BD1}" type="slidenum">
              <a:rPr lang="he-IL" smtClean="0"/>
              <a:t>‹#›</a:t>
            </a:fld>
            <a:endParaRPr lang="he-IL"/>
          </a:p>
        </p:txBody>
      </p:sp>
    </p:spTree>
    <p:extLst>
      <p:ext uri="{BB962C8B-B14F-4D97-AF65-F5344CB8AC3E}">
        <p14:creationId xmlns:p14="http://schemas.microsoft.com/office/powerpoint/2010/main" val="148943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F782894-CAAB-4A6A-AED2-9124BD47D6DD}"/>
              </a:ext>
            </a:extLst>
          </p:cNvPr>
          <p:cNvSpPr>
            <a:spLocks noGrp="1"/>
          </p:cNvSpPr>
          <p:nvPr>
            <p:ph type="dt" sz="half" idx="10"/>
          </p:nvPr>
        </p:nvSpPr>
        <p:spPr/>
        <p:txBody>
          <a:bodyPr/>
          <a:lstStyle/>
          <a:p>
            <a:fld id="{DF8D549A-7A23-4EF8-AAD8-5FCA4BCF1A35}" type="datetime8">
              <a:rPr lang="he-IL" smtClean="0"/>
              <a:t>18 נובמבר 19</a:t>
            </a:fld>
            <a:endParaRPr lang="he-IL"/>
          </a:p>
        </p:txBody>
      </p:sp>
      <p:sp>
        <p:nvSpPr>
          <p:cNvPr id="3" name="מציין מיקום של כותרת תחתונה 2">
            <a:extLst>
              <a:ext uri="{FF2B5EF4-FFF2-40B4-BE49-F238E27FC236}">
                <a16:creationId xmlns:a16="http://schemas.microsoft.com/office/drawing/2014/main" id="{B1270273-3CFE-4B90-9ECA-0FDC697886E1}"/>
              </a:ext>
            </a:extLst>
          </p:cNvPr>
          <p:cNvSpPr>
            <a:spLocks noGrp="1"/>
          </p:cNvSpPr>
          <p:nvPr>
            <p:ph type="ftr" sz="quarter" idx="11"/>
          </p:nvPr>
        </p:nvSpPr>
        <p:spPr/>
        <p:txBody>
          <a:bodyPr/>
          <a:lstStyle/>
          <a:p>
            <a:r>
              <a:rPr lang="he-IL"/>
              <a:t>מעבדת </a:t>
            </a:r>
            <a:r>
              <a:rPr lang="en-US"/>
              <a:t>NSSL</a:t>
            </a:r>
            <a:endParaRPr lang="he-IL"/>
          </a:p>
        </p:txBody>
      </p:sp>
      <p:sp>
        <p:nvSpPr>
          <p:cNvPr id="4" name="מציין מיקום של מספר שקופית 3">
            <a:extLst>
              <a:ext uri="{FF2B5EF4-FFF2-40B4-BE49-F238E27FC236}">
                <a16:creationId xmlns:a16="http://schemas.microsoft.com/office/drawing/2014/main" id="{D5FFC0F4-DDA8-45F4-9462-C4A1A61C997E}"/>
              </a:ext>
            </a:extLst>
          </p:cNvPr>
          <p:cNvSpPr>
            <a:spLocks noGrp="1"/>
          </p:cNvSpPr>
          <p:nvPr>
            <p:ph type="sldNum" sz="quarter" idx="12"/>
          </p:nvPr>
        </p:nvSpPr>
        <p:spPr/>
        <p:txBody>
          <a:bodyPr/>
          <a:lstStyle/>
          <a:p>
            <a:fld id="{BAAA9BBB-F405-417C-AE07-41F3AEF30BD1}" type="slidenum">
              <a:rPr lang="he-IL" smtClean="0"/>
              <a:t>‹#›</a:t>
            </a:fld>
            <a:endParaRPr lang="he-IL"/>
          </a:p>
        </p:txBody>
      </p:sp>
    </p:spTree>
    <p:extLst>
      <p:ext uri="{BB962C8B-B14F-4D97-AF65-F5344CB8AC3E}">
        <p14:creationId xmlns:p14="http://schemas.microsoft.com/office/powerpoint/2010/main" val="121470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E120E8-4181-42A2-BB1D-6DC4A09739E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5A8821D-AC17-411A-8404-D74F72858B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4DE22B9-BC0B-4877-BB39-CF1EE0AEB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5B7F7E20-573A-4BE9-9E8F-5A29B082B37D}"/>
              </a:ext>
            </a:extLst>
          </p:cNvPr>
          <p:cNvSpPr>
            <a:spLocks noGrp="1"/>
          </p:cNvSpPr>
          <p:nvPr>
            <p:ph type="dt" sz="half" idx="10"/>
          </p:nvPr>
        </p:nvSpPr>
        <p:spPr/>
        <p:txBody>
          <a:bodyPr/>
          <a:lstStyle/>
          <a:p>
            <a:fld id="{EA7137B3-F1BD-4A58-B047-ABCAC10F5059}" type="datetime8">
              <a:rPr lang="he-IL" smtClean="0"/>
              <a:t>18 נובמבר 19</a:t>
            </a:fld>
            <a:endParaRPr lang="he-IL"/>
          </a:p>
        </p:txBody>
      </p:sp>
      <p:sp>
        <p:nvSpPr>
          <p:cNvPr id="6" name="מציין מיקום של כותרת תחתונה 5">
            <a:extLst>
              <a:ext uri="{FF2B5EF4-FFF2-40B4-BE49-F238E27FC236}">
                <a16:creationId xmlns:a16="http://schemas.microsoft.com/office/drawing/2014/main" id="{7B801672-2B1B-4AB5-8D96-B94E91EEBD52}"/>
              </a:ext>
            </a:extLst>
          </p:cNvPr>
          <p:cNvSpPr>
            <a:spLocks noGrp="1"/>
          </p:cNvSpPr>
          <p:nvPr>
            <p:ph type="ftr" sz="quarter" idx="11"/>
          </p:nvPr>
        </p:nvSpPr>
        <p:spPr/>
        <p:txBody>
          <a:bodyPr/>
          <a:lstStyle/>
          <a:p>
            <a:r>
              <a:rPr lang="he-IL"/>
              <a:t>מעבדת </a:t>
            </a:r>
            <a:r>
              <a:rPr lang="en-US"/>
              <a:t>NSSL</a:t>
            </a:r>
            <a:endParaRPr lang="he-IL"/>
          </a:p>
        </p:txBody>
      </p:sp>
      <p:sp>
        <p:nvSpPr>
          <p:cNvPr id="7" name="מציין מיקום של מספר שקופית 6">
            <a:extLst>
              <a:ext uri="{FF2B5EF4-FFF2-40B4-BE49-F238E27FC236}">
                <a16:creationId xmlns:a16="http://schemas.microsoft.com/office/drawing/2014/main" id="{2FF41716-A783-4103-809B-9612FA88258E}"/>
              </a:ext>
            </a:extLst>
          </p:cNvPr>
          <p:cNvSpPr>
            <a:spLocks noGrp="1"/>
          </p:cNvSpPr>
          <p:nvPr>
            <p:ph type="sldNum" sz="quarter" idx="12"/>
          </p:nvPr>
        </p:nvSpPr>
        <p:spPr/>
        <p:txBody>
          <a:bodyPr/>
          <a:lstStyle/>
          <a:p>
            <a:fld id="{BAAA9BBB-F405-417C-AE07-41F3AEF30BD1}" type="slidenum">
              <a:rPr lang="he-IL" smtClean="0"/>
              <a:t>‹#›</a:t>
            </a:fld>
            <a:endParaRPr lang="he-IL"/>
          </a:p>
        </p:txBody>
      </p:sp>
    </p:spTree>
    <p:extLst>
      <p:ext uri="{BB962C8B-B14F-4D97-AF65-F5344CB8AC3E}">
        <p14:creationId xmlns:p14="http://schemas.microsoft.com/office/powerpoint/2010/main" val="306223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FC456B-1567-4164-8983-4C292FF0843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5F314B4-BB7F-4E82-A5F7-C47DB00743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221106CD-2549-4E41-859C-BE806E565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0E3CC000-92B8-443A-B731-16CA1489A813}"/>
              </a:ext>
            </a:extLst>
          </p:cNvPr>
          <p:cNvSpPr>
            <a:spLocks noGrp="1"/>
          </p:cNvSpPr>
          <p:nvPr>
            <p:ph type="dt" sz="half" idx="10"/>
          </p:nvPr>
        </p:nvSpPr>
        <p:spPr/>
        <p:txBody>
          <a:bodyPr/>
          <a:lstStyle/>
          <a:p>
            <a:fld id="{B41334EC-5EA7-4FC3-B4DC-4DE91DDA9B9C}" type="datetime8">
              <a:rPr lang="he-IL" smtClean="0"/>
              <a:t>18 נובמבר 19</a:t>
            </a:fld>
            <a:endParaRPr lang="he-IL"/>
          </a:p>
        </p:txBody>
      </p:sp>
      <p:sp>
        <p:nvSpPr>
          <p:cNvPr id="6" name="מציין מיקום של כותרת תחתונה 5">
            <a:extLst>
              <a:ext uri="{FF2B5EF4-FFF2-40B4-BE49-F238E27FC236}">
                <a16:creationId xmlns:a16="http://schemas.microsoft.com/office/drawing/2014/main" id="{31362617-1A9D-40C6-857B-09774FF8105F}"/>
              </a:ext>
            </a:extLst>
          </p:cNvPr>
          <p:cNvSpPr>
            <a:spLocks noGrp="1"/>
          </p:cNvSpPr>
          <p:nvPr>
            <p:ph type="ftr" sz="quarter" idx="11"/>
          </p:nvPr>
        </p:nvSpPr>
        <p:spPr/>
        <p:txBody>
          <a:bodyPr/>
          <a:lstStyle/>
          <a:p>
            <a:r>
              <a:rPr lang="he-IL"/>
              <a:t>מעבדת </a:t>
            </a:r>
            <a:r>
              <a:rPr lang="en-US"/>
              <a:t>NSSL</a:t>
            </a:r>
            <a:endParaRPr lang="he-IL"/>
          </a:p>
        </p:txBody>
      </p:sp>
      <p:sp>
        <p:nvSpPr>
          <p:cNvPr id="7" name="מציין מיקום של מספר שקופית 6">
            <a:extLst>
              <a:ext uri="{FF2B5EF4-FFF2-40B4-BE49-F238E27FC236}">
                <a16:creationId xmlns:a16="http://schemas.microsoft.com/office/drawing/2014/main" id="{FCF860AB-72A3-441C-885F-F8338067D75A}"/>
              </a:ext>
            </a:extLst>
          </p:cNvPr>
          <p:cNvSpPr>
            <a:spLocks noGrp="1"/>
          </p:cNvSpPr>
          <p:nvPr>
            <p:ph type="sldNum" sz="quarter" idx="12"/>
          </p:nvPr>
        </p:nvSpPr>
        <p:spPr/>
        <p:txBody>
          <a:bodyPr/>
          <a:lstStyle/>
          <a:p>
            <a:fld id="{BAAA9BBB-F405-417C-AE07-41F3AEF30BD1}" type="slidenum">
              <a:rPr lang="he-IL" smtClean="0"/>
              <a:t>‹#›</a:t>
            </a:fld>
            <a:endParaRPr lang="he-IL"/>
          </a:p>
        </p:txBody>
      </p:sp>
    </p:spTree>
    <p:extLst>
      <p:ext uri="{BB962C8B-B14F-4D97-AF65-F5344CB8AC3E}">
        <p14:creationId xmlns:p14="http://schemas.microsoft.com/office/powerpoint/2010/main" val="128235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826B9ECB-03BD-4A13-AD5C-71A45460192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B550B8E-8730-4C71-9298-209181863A7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8D0594F-3337-46F2-9FCE-038F0CD57BA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E221FB0-5D26-4BF4-9C14-ED2735632A33}" type="datetime8">
              <a:rPr lang="he-IL" smtClean="0"/>
              <a:t>18 נובמבר 19</a:t>
            </a:fld>
            <a:endParaRPr lang="he-IL"/>
          </a:p>
        </p:txBody>
      </p:sp>
      <p:sp>
        <p:nvSpPr>
          <p:cNvPr id="5" name="מציין מיקום של כותרת תחתונה 4">
            <a:extLst>
              <a:ext uri="{FF2B5EF4-FFF2-40B4-BE49-F238E27FC236}">
                <a16:creationId xmlns:a16="http://schemas.microsoft.com/office/drawing/2014/main" id="{A79FB2C0-347D-4290-8875-7B073DA767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a:t>מעבדת </a:t>
            </a:r>
            <a:r>
              <a:rPr lang="en-US"/>
              <a:t>NSSL</a:t>
            </a:r>
            <a:endParaRPr lang="he-IL"/>
          </a:p>
        </p:txBody>
      </p:sp>
      <p:sp>
        <p:nvSpPr>
          <p:cNvPr id="6" name="מציין מיקום של מספר שקופית 5">
            <a:extLst>
              <a:ext uri="{FF2B5EF4-FFF2-40B4-BE49-F238E27FC236}">
                <a16:creationId xmlns:a16="http://schemas.microsoft.com/office/drawing/2014/main" id="{DF905595-F810-4678-ACE7-0DB808FC039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AAA9BBB-F405-417C-AE07-41F3AEF30BD1}" type="slidenum">
              <a:rPr lang="he-IL" smtClean="0"/>
              <a:t>‹#›</a:t>
            </a:fld>
            <a:endParaRPr lang="he-IL"/>
          </a:p>
        </p:txBody>
      </p:sp>
    </p:spTree>
    <p:extLst>
      <p:ext uri="{BB962C8B-B14F-4D97-AF65-F5344CB8AC3E}">
        <p14:creationId xmlns:p14="http://schemas.microsoft.com/office/powerpoint/2010/main" val="1430227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BFA95108-477D-4D60-B647-FB4051AA33F1}"/>
              </a:ext>
            </a:extLst>
          </p:cNvPr>
          <p:cNvSpPr/>
          <p:nvPr/>
        </p:nvSpPr>
        <p:spPr>
          <a:xfrm>
            <a:off x="424420" y="1227963"/>
            <a:ext cx="11343170" cy="5478423"/>
          </a:xfrm>
          <a:prstGeom prst="rect">
            <a:avLst/>
          </a:prstGeom>
          <a:noFill/>
        </p:spPr>
        <p:txBody>
          <a:bodyPr wrap="none" lIns="91440" tIns="45720" rIns="91440" bIns="45720">
            <a:spAutoFit/>
          </a:bodyPr>
          <a:lstStyle/>
          <a:p>
            <a:pPr lvl="0" algn="ctr"/>
            <a:endParaRPr lang="he-IL" sz="40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David" panose="020E0502060401010101" pitchFamily="34" charset="-79"/>
            </a:endParaRPr>
          </a:p>
          <a:p>
            <a:pPr lvl="0" algn="ctr"/>
            <a:r>
              <a:rPr lang="he-IL" sz="14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David" panose="020E0502060401010101" pitchFamily="34" charset="-79"/>
              </a:rPr>
              <a:t> </a:t>
            </a:r>
            <a:endParaRPr lang="he-IL" sz="2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a:p>
            <a:pPr algn="ct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שימוש בלמידה חישובית</a:t>
            </a:r>
          </a:p>
          <a:p>
            <a:pPr algn="ct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לזיהוי מתקפות רשת על מכשירי </a:t>
            </a:r>
            <a:r>
              <a:rPr lang="en-US"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IoT</a:t>
            </a:r>
            <a:endParaRPr lang="he-IL" sz="3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a:p>
            <a:pPr algn="ctr"/>
            <a:endParaRPr lang="he-IL" sz="3600" u="sng"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a:p>
            <a:pPr algn="ctr"/>
            <a:r>
              <a:rPr lang="he-IL" sz="3600" u="sng"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מבצע:</a:t>
            </a:r>
            <a:r>
              <a:rPr lang="he-IL" sz="3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 עומר סטולר </a:t>
            </a:r>
          </a:p>
          <a:p>
            <a:pPr algn="ctr"/>
            <a:r>
              <a:rPr lang="he-IL" sz="3600" b="0" u="sng"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מנחה:</a:t>
            </a:r>
            <a:r>
              <a:rPr lang="he-IL" sz="3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 יניב בן-יצחק</a:t>
            </a:r>
            <a:endParaRPr lang="he-IL" sz="3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a:p>
            <a:pPr algn="ctr"/>
            <a:r>
              <a:rPr lang="he-IL" sz="28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סמסטר: אביב    </a:t>
            </a:r>
          </a:p>
          <a:p>
            <a:pPr algn="ctr"/>
            <a:r>
              <a:rPr lang="he-IL" sz="28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תאריך:</a:t>
            </a:r>
            <a:r>
              <a:rPr lang="he-IL" sz="2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 12.11.19</a:t>
            </a:r>
            <a:endParaRPr lang="en-US" sz="24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3" name="מציין מיקום של מספר שקופית 2">
            <a:extLst>
              <a:ext uri="{FF2B5EF4-FFF2-40B4-BE49-F238E27FC236}">
                <a16:creationId xmlns:a16="http://schemas.microsoft.com/office/drawing/2014/main" id="{C79B2110-76D0-4AE4-8D8B-543AA66E5692}"/>
              </a:ext>
            </a:extLst>
          </p:cNvPr>
          <p:cNvSpPr>
            <a:spLocks noGrp="1"/>
          </p:cNvSpPr>
          <p:nvPr>
            <p:ph type="sldNum" sz="quarter" idx="12"/>
          </p:nvPr>
        </p:nvSpPr>
        <p:spPr/>
        <p:txBody>
          <a:bodyPr/>
          <a:lstStyle/>
          <a:p>
            <a:fld id="{BAAA9BBB-F405-417C-AE07-41F3AEF30BD1}" type="slidenum">
              <a:rPr lang="he-IL" smtClean="0"/>
              <a:t>1</a:t>
            </a:fld>
            <a:endParaRPr lang="he-IL"/>
          </a:p>
        </p:txBody>
      </p:sp>
      <p:grpSp>
        <p:nvGrpSpPr>
          <p:cNvPr id="2" name="קבוצה 1">
            <a:extLst>
              <a:ext uri="{FF2B5EF4-FFF2-40B4-BE49-F238E27FC236}">
                <a16:creationId xmlns:a16="http://schemas.microsoft.com/office/drawing/2014/main" id="{BB6BD9F9-3E03-46DB-9C86-5324A69EC54E}"/>
              </a:ext>
            </a:extLst>
          </p:cNvPr>
          <p:cNvGrpSpPr/>
          <p:nvPr/>
        </p:nvGrpSpPr>
        <p:grpSpPr>
          <a:xfrm>
            <a:off x="220378" y="147839"/>
            <a:ext cx="11751244" cy="1002063"/>
            <a:chOff x="220378" y="147839"/>
            <a:chExt cx="11751244" cy="1002063"/>
          </a:xfrm>
        </p:grpSpPr>
        <p:pic>
          <p:nvPicPr>
            <p:cNvPr id="1026" name="Picture 2" descr="×ª××¦××ª ×ª××× × ×¢×××¨ âªelectrical engineering technionâ¬â">
              <a:extLst>
                <a:ext uri="{FF2B5EF4-FFF2-40B4-BE49-F238E27FC236}">
                  <a16:creationId xmlns:a16="http://schemas.microsoft.com/office/drawing/2014/main" id="{5C398B20-8BF7-4AD9-9FCE-B2A7910B0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514" y="156550"/>
              <a:ext cx="2327108" cy="907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 × ×§×©××¨×">
              <a:extLst>
                <a:ext uri="{FF2B5EF4-FFF2-40B4-BE49-F238E27FC236}">
                  <a16:creationId xmlns:a16="http://schemas.microsoft.com/office/drawing/2014/main" id="{06562731-6797-4297-A9B7-C23F0CC7A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905" y="147839"/>
              <a:ext cx="3006190" cy="100206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קבוצה 5">
              <a:extLst>
                <a:ext uri="{FF2B5EF4-FFF2-40B4-BE49-F238E27FC236}">
                  <a16:creationId xmlns:a16="http://schemas.microsoft.com/office/drawing/2014/main" id="{14D86C41-D316-4CF9-83C7-5CB66F5960ED}"/>
                </a:ext>
              </a:extLst>
            </p:cNvPr>
            <p:cNvGrpSpPr/>
            <p:nvPr/>
          </p:nvGrpSpPr>
          <p:grpSpPr>
            <a:xfrm>
              <a:off x="220378" y="154693"/>
              <a:ext cx="3309817" cy="984918"/>
              <a:chOff x="164451" y="171838"/>
              <a:chExt cx="3309817" cy="984918"/>
            </a:xfrm>
          </p:grpSpPr>
          <p:sp>
            <p:nvSpPr>
              <p:cNvPr id="5" name="תיבת טקסט 4">
                <a:extLst>
                  <a:ext uri="{FF2B5EF4-FFF2-40B4-BE49-F238E27FC236}">
                    <a16:creationId xmlns:a16="http://schemas.microsoft.com/office/drawing/2014/main" id="{5D56CED1-1651-4250-8B33-4105E567845F}"/>
                  </a:ext>
                </a:extLst>
              </p:cNvPr>
              <p:cNvSpPr txBox="1"/>
              <p:nvPr/>
            </p:nvSpPr>
            <p:spPr>
              <a:xfrm>
                <a:off x="633496" y="171838"/>
                <a:ext cx="1000595" cy="584775"/>
              </a:xfrm>
              <a:prstGeom prst="rect">
                <a:avLst/>
              </a:prstGeom>
              <a:noFill/>
            </p:spPr>
            <p:txBody>
              <a:bodyPr wrap="none" rtlCol="1">
                <a:spAutoFit/>
              </a:bodyPr>
              <a:lstStyle/>
              <a:p>
                <a:pPr algn="l" rtl="0"/>
                <a:r>
                  <a:rPr lang="en-US" sz="3200" dirty="0">
                    <a:solidFill>
                      <a:srgbClr val="002E62"/>
                    </a:solidFill>
                  </a:rPr>
                  <a:t>NSSL</a:t>
                </a:r>
                <a:endParaRPr lang="he-IL" sz="2000" dirty="0">
                  <a:solidFill>
                    <a:srgbClr val="002E62"/>
                  </a:solidFill>
                </a:endParaRPr>
              </a:p>
            </p:txBody>
          </p:sp>
          <p:sp>
            <p:nvSpPr>
              <p:cNvPr id="129" name="תיבת טקסט 128">
                <a:extLst>
                  <a:ext uri="{FF2B5EF4-FFF2-40B4-BE49-F238E27FC236}">
                    <a16:creationId xmlns:a16="http://schemas.microsoft.com/office/drawing/2014/main" id="{43657046-18D0-4886-BAC2-E2CBFDFC843B}"/>
                  </a:ext>
                </a:extLst>
              </p:cNvPr>
              <p:cNvSpPr txBox="1"/>
              <p:nvPr/>
            </p:nvSpPr>
            <p:spPr>
              <a:xfrm>
                <a:off x="164451" y="787424"/>
                <a:ext cx="3309817" cy="369332"/>
              </a:xfrm>
              <a:prstGeom prst="rect">
                <a:avLst/>
              </a:prstGeom>
              <a:noFill/>
            </p:spPr>
            <p:txBody>
              <a:bodyPr wrap="none" rtlCol="1">
                <a:spAutoFit/>
              </a:bodyPr>
              <a:lstStyle/>
              <a:p>
                <a:pPr algn="l" rtl="0"/>
                <a:r>
                  <a:rPr lang="en-US" dirty="0">
                    <a:solidFill>
                      <a:srgbClr val="002E62"/>
                    </a:solidFill>
                  </a:rPr>
                  <a:t>Networked Software Systems Lab</a:t>
                </a:r>
                <a:endParaRPr lang="he-IL" dirty="0">
                  <a:solidFill>
                    <a:srgbClr val="002E62"/>
                  </a:solidFill>
                </a:endParaRPr>
              </a:p>
            </p:txBody>
          </p:sp>
          <p:pic>
            <p:nvPicPr>
              <p:cNvPr id="130" name="Picture 2" descr="×ª××¦××ª ×ª××× × ×¢×××¨ âªelectrical engineering technionâ¬â">
                <a:extLst>
                  <a:ext uri="{FF2B5EF4-FFF2-40B4-BE49-F238E27FC236}">
                    <a16:creationId xmlns:a16="http://schemas.microsoft.com/office/drawing/2014/main" id="{F7630B17-CE08-4F16-A883-406BE3A4E7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4287"/>
              <a:stretch/>
            </p:blipFill>
            <p:spPr bwMode="auto">
              <a:xfrm>
                <a:off x="247948" y="248838"/>
                <a:ext cx="422984" cy="64155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88238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33963287-155B-49B4-9CF9-BBB1E54E9F43}"/>
              </a:ext>
            </a:extLst>
          </p:cNvPr>
          <p:cNvSpPr/>
          <p:nvPr/>
        </p:nvSpPr>
        <p:spPr>
          <a:xfrm>
            <a:off x="3953437" y="2784123"/>
            <a:ext cx="4285148" cy="1107996"/>
          </a:xfrm>
          <a:prstGeom prst="rect">
            <a:avLst/>
          </a:prstGeom>
          <a:noFill/>
        </p:spPr>
        <p:txBody>
          <a:bodyPr wrap="none" lIns="91440" tIns="45720" rIns="91440" bIns="45720">
            <a:spAutoFit/>
          </a:bodyPr>
          <a:lstStyle/>
          <a:p>
            <a:pPr algn="ctr"/>
            <a:r>
              <a:rPr lang="he-IL" sz="6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בניית הפתרון</a:t>
            </a:r>
            <a:endParaRPr lang="en-US" sz="40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9977CCCF-72EA-4C84-8BFF-C56E29C74204}"/>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FA3B71B6-2DB3-4A53-922D-290FA615F8E9}"/>
              </a:ext>
            </a:extLst>
          </p:cNvPr>
          <p:cNvSpPr>
            <a:spLocks noGrp="1"/>
          </p:cNvSpPr>
          <p:nvPr>
            <p:ph type="sldNum" sz="quarter" idx="12"/>
          </p:nvPr>
        </p:nvSpPr>
        <p:spPr/>
        <p:txBody>
          <a:bodyPr/>
          <a:lstStyle/>
          <a:p>
            <a:fld id="{BAAA9BBB-F405-417C-AE07-41F3AEF30BD1}" type="slidenum">
              <a:rPr lang="he-IL" smtClean="0"/>
              <a:t>10</a:t>
            </a:fld>
            <a:endParaRPr lang="he-IL"/>
          </a:p>
        </p:txBody>
      </p:sp>
    </p:spTree>
    <p:extLst>
      <p:ext uri="{BB962C8B-B14F-4D97-AF65-F5344CB8AC3E}">
        <p14:creationId xmlns:p14="http://schemas.microsoft.com/office/powerpoint/2010/main" val="185891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1553747" y="163472"/>
            <a:ext cx="9084538"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דרישות מהתוכנה ומהמערכת</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64DFF4BF-0CFF-4C66-9537-FC9619A12E47}"/>
              </a:ext>
            </a:extLst>
          </p:cNvPr>
          <p:cNvSpPr>
            <a:spLocks noGrp="1"/>
          </p:cNvSpPr>
          <p:nvPr>
            <p:ph type="ftr" sz="quarter" idx="11"/>
          </p:nvPr>
        </p:nvSpPr>
        <p:spPr/>
        <p:txBody>
          <a:bodyPr/>
          <a:lstStyle/>
          <a:p>
            <a:r>
              <a:rPr lang="he-IL" dirty="0"/>
              <a:t>מעבדת </a:t>
            </a:r>
            <a:r>
              <a:rPr lang="en-US" dirty="0"/>
              <a:t>NSSL</a:t>
            </a:r>
            <a:endParaRPr lang="he-IL" dirty="0"/>
          </a:p>
        </p:txBody>
      </p:sp>
      <p:sp>
        <p:nvSpPr>
          <p:cNvPr id="3" name="מציין מיקום של מספר שקופית 2">
            <a:extLst>
              <a:ext uri="{FF2B5EF4-FFF2-40B4-BE49-F238E27FC236}">
                <a16:creationId xmlns:a16="http://schemas.microsoft.com/office/drawing/2014/main" id="{5A64B850-9076-42E6-AA2B-64877B496C5E}"/>
              </a:ext>
            </a:extLst>
          </p:cNvPr>
          <p:cNvSpPr>
            <a:spLocks noGrp="1"/>
          </p:cNvSpPr>
          <p:nvPr>
            <p:ph type="sldNum" sz="quarter" idx="12"/>
          </p:nvPr>
        </p:nvSpPr>
        <p:spPr/>
        <p:txBody>
          <a:bodyPr/>
          <a:lstStyle/>
          <a:p>
            <a:fld id="{BAAA9BBB-F405-417C-AE07-41F3AEF30BD1}" type="slidenum">
              <a:rPr lang="he-IL" smtClean="0"/>
              <a:t>11</a:t>
            </a:fld>
            <a:endParaRPr lang="he-IL" dirty="0"/>
          </a:p>
        </p:txBody>
      </p:sp>
      <p:sp>
        <p:nvSpPr>
          <p:cNvPr id="6" name="TextBox 4">
            <a:extLst>
              <a:ext uri="{FF2B5EF4-FFF2-40B4-BE49-F238E27FC236}">
                <a16:creationId xmlns:a16="http://schemas.microsoft.com/office/drawing/2014/main" id="{BDDC2BF3-5B8E-4977-8541-114B4F2F21ED}"/>
              </a:ext>
            </a:extLst>
          </p:cNvPr>
          <p:cNvSpPr txBox="1"/>
          <p:nvPr/>
        </p:nvSpPr>
        <p:spPr>
          <a:xfrm>
            <a:off x="6159499" y="2056576"/>
            <a:ext cx="5995641" cy="4154984"/>
          </a:xfrm>
          <a:prstGeom prst="rect">
            <a:avLst/>
          </a:prstGeom>
          <a:noFill/>
        </p:spPr>
        <p:txBody>
          <a:bodyPr wrap="square" rtlCol="1">
            <a:spAutoFit/>
          </a:bodyPr>
          <a:lstStyle/>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תוצאות מיטביות בזיהוי על סט אנומליות מוגדר</a:t>
            </a:r>
          </a:p>
          <a:p>
            <a:pPr marL="914400" lvl="1" indent="-457200">
              <a:buFont typeface="Courier New" panose="02070309020205020404" pitchFamily="49" charset="0"/>
              <a:buChar char="o"/>
            </a:pPr>
            <a:r>
              <a:rPr lang="en-US" sz="2400" dirty="0">
                <a:latin typeface="Cambria" panose="02040503050406030204" pitchFamily="18" charset="0"/>
                <a:ea typeface="Cambria" panose="02040503050406030204" pitchFamily="18" charset="0"/>
                <a:cs typeface="David" panose="020E0502060401010101" pitchFamily="34" charset="-79"/>
              </a:rPr>
              <a:t>High Rate HTTP-Flood</a:t>
            </a:r>
            <a:endParaRPr lang="he-IL" sz="24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en-US" sz="2400" dirty="0">
                <a:latin typeface="Cambria" panose="02040503050406030204" pitchFamily="18" charset="0"/>
                <a:ea typeface="Cambria" panose="02040503050406030204" pitchFamily="18" charset="0"/>
                <a:cs typeface="David" panose="020E0502060401010101" pitchFamily="34" charset="-79"/>
              </a:rPr>
              <a:t>Slowloris</a:t>
            </a:r>
          </a:p>
          <a:p>
            <a:pPr marL="914400" lvl="1" indent="-457200">
              <a:buFont typeface="Courier New" panose="02070309020205020404" pitchFamily="49" charset="0"/>
              <a:buChar char="o"/>
            </a:pPr>
            <a:r>
              <a:rPr lang="en-US" sz="2400" dirty="0">
                <a:latin typeface="Cambria" panose="02040503050406030204" pitchFamily="18" charset="0"/>
                <a:ea typeface="Cambria" panose="02040503050406030204" pitchFamily="18" charset="0"/>
                <a:cs typeface="David" panose="020E0502060401010101" pitchFamily="34" charset="-79"/>
              </a:rPr>
              <a:t>Ping of Death</a:t>
            </a:r>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מימוש פשוט, מובן וקונסיסטנטי (בהרצות שונות)</a:t>
            </a:r>
          </a:p>
          <a:p>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en-US" sz="2400" dirty="0">
                <a:latin typeface="Cambria" panose="02040503050406030204" pitchFamily="18" charset="0"/>
                <a:ea typeface="Cambria" panose="02040503050406030204" pitchFamily="18" charset="0"/>
                <a:cs typeface="David" panose="020E0502060401010101" pitchFamily="34" charset="-79"/>
              </a:rPr>
              <a:t>Nice To Have</a:t>
            </a:r>
            <a:r>
              <a:rPr lang="he-IL" sz="2400" dirty="0">
                <a:latin typeface="Cambria" panose="02040503050406030204" pitchFamily="18" charset="0"/>
                <a:ea typeface="Cambria" panose="02040503050406030204" pitchFamily="18" charset="0"/>
                <a:cs typeface="David" panose="020E0502060401010101" pitchFamily="34" charset="-79"/>
              </a:rPr>
              <a:t>: יעילות על דוגמאות של התקפות כשלא בוצע עליהן אימון</a:t>
            </a:r>
          </a:p>
          <a:p>
            <a:pPr marL="457200" indent="-457200">
              <a:buFont typeface="Arial" panose="020B0604020202020204" pitchFamily="34" charset="0"/>
              <a:buChar char="•"/>
            </a:pPr>
            <a:r>
              <a:rPr lang="he-IL" sz="2400" dirty="0">
                <a:solidFill>
                  <a:schemeClr val="bg1">
                    <a:lumMod val="65000"/>
                  </a:schemeClr>
                </a:solidFill>
                <a:latin typeface="Cambria" panose="02040503050406030204" pitchFamily="18" charset="0"/>
                <a:ea typeface="Cambria" panose="02040503050406030204" pitchFamily="18" charset="0"/>
                <a:cs typeface="David" panose="020E0502060401010101" pitchFamily="34" charset="-79"/>
              </a:rPr>
              <a:t>לא תופס יותר מדי נפח זיכרון (</a:t>
            </a:r>
            <a:r>
              <a:rPr lang="en-US" sz="2400" dirty="0">
                <a:solidFill>
                  <a:schemeClr val="bg1">
                    <a:lumMod val="65000"/>
                  </a:schemeClr>
                </a:solidFill>
                <a:latin typeface="Cambria" panose="02040503050406030204" pitchFamily="18" charset="0"/>
                <a:ea typeface="Cambria" panose="02040503050406030204" pitchFamily="18" charset="0"/>
                <a:cs typeface="David" panose="020E0502060401010101" pitchFamily="34" charset="-79"/>
              </a:rPr>
              <a:t>1GB</a:t>
            </a:r>
            <a:r>
              <a:rPr lang="he-IL" sz="2400" dirty="0">
                <a:solidFill>
                  <a:schemeClr val="bg1">
                    <a:lumMod val="65000"/>
                  </a:schemeClr>
                </a:solidFill>
                <a:latin typeface="Cambria" panose="02040503050406030204" pitchFamily="18" charset="0"/>
                <a:ea typeface="Cambria" panose="02040503050406030204" pitchFamily="18" charset="0"/>
                <a:cs typeface="David" panose="020E0502060401010101" pitchFamily="34" charset="-79"/>
              </a:rPr>
              <a:t>)</a:t>
            </a:r>
            <a:br>
              <a:rPr lang="en-US" sz="2400" dirty="0">
                <a:solidFill>
                  <a:schemeClr val="bg1">
                    <a:lumMod val="65000"/>
                  </a:schemeClr>
                </a:solidFill>
                <a:latin typeface="Cambria" panose="02040503050406030204" pitchFamily="18" charset="0"/>
                <a:ea typeface="Cambria" panose="02040503050406030204" pitchFamily="18" charset="0"/>
                <a:cs typeface="David" panose="020E0502060401010101" pitchFamily="34" charset="-79"/>
              </a:rPr>
            </a:br>
            <a:r>
              <a:rPr lang="he-IL" sz="2400" dirty="0">
                <a:solidFill>
                  <a:schemeClr val="bg1">
                    <a:lumMod val="65000"/>
                  </a:schemeClr>
                </a:solidFill>
                <a:latin typeface="Cambria" panose="02040503050406030204" pitchFamily="18" charset="0"/>
                <a:ea typeface="Cambria" panose="02040503050406030204" pitchFamily="18" charset="0"/>
                <a:cs typeface="David" panose="020E0502060401010101" pitchFamily="34" charset="-79"/>
              </a:rPr>
              <a:t>למנחה יש כלי לכיווץ מודלים בזיכרון</a:t>
            </a:r>
          </a:p>
        </p:txBody>
      </p:sp>
      <p:sp>
        <p:nvSpPr>
          <p:cNvPr id="7" name="TextBox 4">
            <a:extLst>
              <a:ext uri="{FF2B5EF4-FFF2-40B4-BE49-F238E27FC236}">
                <a16:creationId xmlns:a16="http://schemas.microsoft.com/office/drawing/2014/main" id="{1A6C5406-C076-4993-849C-0658DCAFA190}"/>
              </a:ext>
            </a:extLst>
          </p:cNvPr>
          <p:cNvSpPr txBox="1"/>
          <p:nvPr/>
        </p:nvSpPr>
        <p:spPr>
          <a:xfrm>
            <a:off x="36859" y="2056576"/>
            <a:ext cx="6059141" cy="4154984"/>
          </a:xfrm>
          <a:prstGeom prst="rect">
            <a:avLst/>
          </a:prstGeom>
          <a:noFill/>
        </p:spPr>
        <p:txBody>
          <a:bodyPr wrap="square" rtlCol="1">
            <a:spAutoFit/>
          </a:bodyPr>
          <a:lstStyle/>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פשוטה להבנת תרחישים</a:t>
            </a:r>
          </a:p>
          <a:p>
            <a:pPr marL="457200" indent="-457200">
              <a:buFont typeface="Arial" panose="020B0604020202020204" pitchFamily="34" charset="0"/>
              <a:buChar char="•"/>
            </a:pPr>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פשוטה לתחזוקה</a:t>
            </a: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הוספת מחשבים/ תתי-רשתות לרשת</a:t>
            </a:r>
          </a:p>
          <a:p>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ניתן להתקיף דרך הרשת</a:t>
            </a:r>
          </a:p>
          <a:p>
            <a:pPr marL="457200" indent="-457200">
              <a:buFont typeface="Arial" panose="020B0604020202020204" pitchFamily="34" charset="0"/>
              <a:buChar char="•"/>
            </a:pPr>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400" dirty="0">
                <a:solidFill>
                  <a:schemeClr val="bg1">
                    <a:lumMod val="65000"/>
                  </a:schemeClr>
                </a:solidFill>
                <a:latin typeface="Cambria" panose="02040503050406030204" pitchFamily="18" charset="0"/>
                <a:ea typeface="Cambria" panose="02040503050406030204" pitchFamily="18" charset="0"/>
                <a:cs typeface="David" panose="020E0502060401010101" pitchFamily="34" charset="-79"/>
              </a:rPr>
              <a:t>ניתן ליצור מצבים בהם: </a:t>
            </a:r>
          </a:p>
          <a:p>
            <a:pPr marL="914400" lvl="1" indent="-457200">
              <a:buFont typeface="Courier New" panose="02070309020205020404" pitchFamily="49" charset="0"/>
              <a:buChar char="o"/>
            </a:pPr>
            <a:r>
              <a:rPr lang="he-IL" sz="2400" dirty="0">
                <a:solidFill>
                  <a:schemeClr val="bg1">
                    <a:lumMod val="65000"/>
                  </a:schemeClr>
                </a:solidFill>
                <a:latin typeface="Cambria" panose="02040503050406030204" pitchFamily="18" charset="0"/>
                <a:ea typeface="Cambria" panose="02040503050406030204" pitchFamily="18" charset="0"/>
                <a:cs typeface="David" panose="020E0502060401010101" pitchFamily="34" charset="-79"/>
              </a:rPr>
              <a:t>המערכת מחוברת לרשת האינטרנט הגדולה</a:t>
            </a:r>
          </a:p>
          <a:p>
            <a:pPr marL="914400" lvl="1" indent="-457200">
              <a:buFont typeface="Courier New" panose="02070309020205020404" pitchFamily="49" charset="0"/>
              <a:buChar char="o"/>
            </a:pPr>
            <a:r>
              <a:rPr lang="he-IL" sz="2400" dirty="0">
                <a:solidFill>
                  <a:schemeClr val="bg1">
                    <a:lumMod val="65000"/>
                  </a:schemeClr>
                </a:solidFill>
                <a:latin typeface="Cambria" panose="02040503050406030204" pitchFamily="18" charset="0"/>
                <a:ea typeface="Cambria" panose="02040503050406030204" pitchFamily="18" charset="0"/>
                <a:cs typeface="David" panose="020E0502060401010101" pitchFamily="34" charset="-79"/>
              </a:rPr>
              <a:t>המערכת מבודדת</a:t>
            </a:r>
          </a:p>
          <a:p>
            <a:pPr lvl="1"/>
            <a:r>
              <a:rPr lang="he-IL" sz="2400" dirty="0">
                <a:solidFill>
                  <a:schemeClr val="bg1">
                    <a:lumMod val="65000"/>
                  </a:schemeClr>
                </a:solidFill>
                <a:latin typeface="Cambria" panose="02040503050406030204" pitchFamily="18" charset="0"/>
                <a:ea typeface="Cambria" panose="02040503050406030204" pitchFamily="18" charset="0"/>
                <a:cs typeface="David" panose="020E0502060401010101" pitchFamily="34" charset="-79"/>
              </a:rPr>
              <a:t>דרוש עבור נוזקות מסוימות</a:t>
            </a:r>
          </a:p>
        </p:txBody>
      </p:sp>
      <p:sp>
        <p:nvSpPr>
          <p:cNvPr id="5" name="מלבן 4">
            <a:extLst>
              <a:ext uri="{FF2B5EF4-FFF2-40B4-BE49-F238E27FC236}">
                <a16:creationId xmlns:a16="http://schemas.microsoft.com/office/drawing/2014/main" id="{CE4C82E4-481F-41DC-9AE0-489CBE991AC9}"/>
              </a:ext>
            </a:extLst>
          </p:cNvPr>
          <p:cNvSpPr/>
          <p:nvPr/>
        </p:nvSpPr>
        <p:spPr>
          <a:xfrm>
            <a:off x="10653618" y="1348690"/>
            <a:ext cx="1334020" cy="707886"/>
          </a:xfrm>
          <a:prstGeom prst="rect">
            <a:avLst/>
          </a:prstGeom>
        </p:spPr>
        <p:txBody>
          <a:bodyPr wrap="none">
            <a:spAutoFit/>
          </a:bodyPr>
          <a:lstStyle/>
          <a:p>
            <a:r>
              <a:rPr lang="he-IL" sz="40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תוכנה</a:t>
            </a:r>
            <a:endParaRPr lang="he-IL" sz="4000" b="1" dirty="0"/>
          </a:p>
        </p:txBody>
      </p:sp>
      <p:sp>
        <p:nvSpPr>
          <p:cNvPr id="8" name="מלבן 7">
            <a:extLst>
              <a:ext uri="{FF2B5EF4-FFF2-40B4-BE49-F238E27FC236}">
                <a16:creationId xmlns:a16="http://schemas.microsoft.com/office/drawing/2014/main" id="{41D78FA8-A8E4-49F7-8799-9CA00245156A}"/>
              </a:ext>
            </a:extLst>
          </p:cNvPr>
          <p:cNvSpPr/>
          <p:nvPr/>
        </p:nvSpPr>
        <p:spPr>
          <a:xfrm>
            <a:off x="3337816" y="1348690"/>
            <a:ext cx="2581156" cy="707886"/>
          </a:xfrm>
          <a:prstGeom prst="rect">
            <a:avLst/>
          </a:prstGeom>
        </p:spPr>
        <p:txBody>
          <a:bodyPr wrap="none">
            <a:spAutoFit/>
          </a:bodyPr>
          <a:lstStyle/>
          <a:p>
            <a:r>
              <a:rPr lang="he-IL" sz="40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מערכת ניסוי</a:t>
            </a:r>
            <a:endParaRPr lang="he-IL" sz="4000" b="1" dirty="0"/>
          </a:p>
        </p:txBody>
      </p:sp>
      <p:cxnSp>
        <p:nvCxnSpPr>
          <p:cNvPr id="10" name="מחבר ישר 9">
            <a:extLst>
              <a:ext uri="{FF2B5EF4-FFF2-40B4-BE49-F238E27FC236}">
                <a16:creationId xmlns:a16="http://schemas.microsoft.com/office/drawing/2014/main" id="{5CC3EAAE-0F78-4B57-8E41-1256AE355E4A}"/>
              </a:ext>
            </a:extLst>
          </p:cNvPr>
          <p:cNvCxnSpPr>
            <a:cxnSpLocks/>
          </p:cNvCxnSpPr>
          <p:nvPr/>
        </p:nvCxnSpPr>
        <p:spPr>
          <a:xfrm>
            <a:off x="6159500" y="1419225"/>
            <a:ext cx="0" cy="4791075"/>
          </a:xfrm>
          <a:prstGeom prst="line">
            <a:avLst/>
          </a:prstGeom>
          <a:ln w="19050">
            <a:solidFill>
              <a:srgbClr val="002E6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05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כותרת תחתונה 3">
            <a:extLst>
              <a:ext uri="{FF2B5EF4-FFF2-40B4-BE49-F238E27FC236}">
                <a16:creationId xmlns:a16="http://schemas.microsoft.com/office/drawing/2014/main" id="{4C3AD210-A8AA-4472-BF23-F700EC605C69}"/>
              </a:ext>
            </a:extLst>
          </p:cNvPr>
          <p:cNvSpPr>
            <a:spLocks noGrp="1"/>
          </p:cNvSpPr>
          <p:nvPr>
            <p:ph type="ftr" sz="quarter" idx="11"/>
          </p:nvPr>
        </p:nvSpPr>
        <p:spPr/>
        <p:txBody>
          <a:bodyPr/>
          <a:lstStyle/>
          <a:p>
            <a:r>
              <a:rPr lang="he-IL"/>
              <a:t>מעבדת </a:t>
            </a:r>
            <a:r>
              <a:rPr lang="en-US"/>
              <a:t>NSSL</a:t>
            </a:r>
            <a:endParaRPr lang="he-IL"/>
          </a:p>
        </p:txBody>
      </p:sp>
      <p:sp>
        <p:nvSpPr>
          <p:cNvPr id="5" name="מציין מיקום של מספר שקופית 4">
            <a:extLst>
              <a:ext uri="{FF2B5EF4-FFF2-40B4-BE49-F238E27FC236}">
                <a16:creationId xmlns:a16="http://schemas.microsoft.com/office/drawing/2014/main" id="{E0F727EC-09DF-4C40-89BA-0C31412A5506}"/>
              </a:ext>
            </a:extLst>
          </p:cNvPr>
          <p:cNvSpPr>
            <a:spLocks noGrp="1"/>
          </p:cNvSpPr>
          <p:nvPr>
            <p:ph type="sldNum" sz="quarter" idx="12"/>
          </p:nvPr>
        </p:nvSpPr>
        <p:spPr/>
        <p:txBody>
          <a:bodyPr/>
          <a:lstStyle/>
          <a:p>
            <a:fld id="{BAAA9BBB-F405-417C-AE07-41F3AEF30BD1}" type="slidenum">
              <a:rPr lang="he-IL" smtClean="0"/>
              <a:t>12</a:t>
            </a:fld>
            <a:endParaRPr lang="he-IL"/>
          </a:p>
        </p:txBody>
      </p:sp>
      <p:sp>
        <p:nvSpPr>
          <p:cNvPr id="61" name="מלבן 60">
            <a:extLst>
              <a:ext uri="{FF2B5EF4-FFF2-40B4-BE49-F238E27FC236}">
                <a16:creationId xmlns:a16="http://schemas.microsoft.com/office/drawing/2014/main" id="{860AFEF5-B7C9-4CF8-B0B8-91337C98E40D}"/>
              </a:ext>
            </a:extLst>
          </p:cNvPr>
          <p:cNvSpPr/>
          <p:nvPr/>
        </p:nvSpPr>
        <p:spPr>
          <a:xfrm>
            <a:off x="3672930" y="163472"/>
            <a:ext cx="4846198"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מהלך הפרויקט</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1" name="מלבן 20">
            <a:extLst>
              <a:ext uri="{FF2B5EF4-FFF2-40B4-BE49-F238E27FC236}">
                <a16:creationId xmlns:a16="http://schemas.microsoft.com/office/drawing/2014/main" id="{FCD0762B-1095-4820-BEBC-0EBECD322944}"/>
              </a:ext>
            </a:extLst>
          </p:cNvPr>
          <p:cNvSpPr/>
          <p:nvPr/>
        </p:nvSpPr>
        <p:spPr>
          <a:xfrm>
            <a:off x="141973" y="2501257"/>
            <a:ext cx="4371472" cy="2589564"/>
          </a:xfrm>
          <a:prstGeom prst="rect">
            <a:avLst/>
          </a:prstGeom>
          <a:gradFill>
            <a:gsLst>
              <a:gs pos="0">
                <a:schemeClr val="accent4">
                  <a:lumMod val="40000"/>
                  <a:lumOff val="60000"/>
                </a:schemeClr>
              </a:gs>
              <a:gs pos="100000">
                <a:schemeClr val="accent6">
                  <a:lumMod val="20000"/>
                  <a:lumOff val="8000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dirty="0">
              <a:solidFill>
                <a:schemeClr val="tx1"/>
              </a:solidFill>
              <a:latin typeface="David" panose="020E0502060401010101" pitchFamily="34" charset="-79"/>
              <a:cs typeface="David" panose="020E0502060401010101" pitchFamily="34" charset="-79"/>
            </a:endParaRPr>
          </a:p>
        </p:txBody>
      </p:sp>
      <p:sp>
        <p:nvSpPr>
          <p:cNvPr id="20" name="מלבן 19">
            <a:extLst>
              <a:ext uri="{FF2B5EF4-FFF2-40B4-BE49-F238E27FC236}">
                <a16:creationId xmlns:a16="http://schemas.microsoft.com/office/drawing/2014/main" id="{40786220-1952-473D-92D0-14896A05E09E}"/>
              </a:ext>
            </a:extLst>
          </p:cNvPr>
          <p:cNvSpPr/>
          <p:nvPr/>
        </p:nvSpPr>
        <p:spPr>
          <a:xfrm>
            <a:off x="4577212" y="2508051"/>
            <a:ext cx="7472814" cy="2589564"/>
          </a:xfrm>
          <a:prstGeom prst="rect">
            <a:avLst/>
          </a:prstGeom>
          <a:gradFill>
            <a:gsLst>
              <a:gs pos="0">
                <a:schemeClr val="accent2">
                  <a:lumMod val="40000"/>
                  <a:lumOff val="60000"/>
                </a:schemeClr>
              </a:gs>
              <a:gs pos="100000">
                <a:schemeClr val="accent5">
                  <a:lumMod val="20000"/>
                  <a:lumOff val="8000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dirty="0">
              <a:solidFill>
                <a:schemeClr val="tx1"/>
              </a:solidFill>
              <a:latin typeface="David" panose="020E0502060401010101" pitchFamily="34" charset="-79"/>
              <a:cs typeface="David" panose="020E0502060401010101" pitchFamily="34" charset="-79"/>
            </a:endParaRPr>
          </a:p>
        </p:txBody>
      </p:sp>
      <p:sp>
        <p:nvSpPr>
          <p:cNvPr id="6" name="מלבן 5">
            <a:extLst>
              <a:ext uri="{FF2B5EF4-FFF2-40B4-BE49-F238E27FC236}">
                <a16:creationId xmlns:a16="http://schemas.microsoft.com/office/drawing/2014/main" id="{DD882F40-ACE9-4968-8C9B-02CA47424D44}"/>
              </a:ext>
            </a:extLst>
          </p:cNvPr>
          <p:cNvSpPr/>
          <p:nvPr/>
        </p:nvSpPr>
        <p:spPr>
          <a:xfrm>
            <a:off x="10727755" y="2751674"/>
            <a:ext cx="1212784" cy="214741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Cambria" panose="02040503050406030204" pitchFamily="18" charset="0"/>
                <a:ea typeface="Cambria" panose="02040503050406030204" pitchFamily="18" charset="0"/>
                <a:cs typeface="David" panose="020E0502060401010101" pitchFamily="34" charset="-79"/>
              </a:rPr>
              <a:t>היכרות עם מתקפות רשת</a:t>
            </a:r>
          </a:p>
        </p:txBody>
      </p:sp>
      <p:sp>
        <p:nvSpPr>
          <p:cNvPr id="11" name="מלבן 10">
            <a:extLst>
              <a:ext uri="{FF2B5EF4-FFF2-40B4-BE49-F238E27FC236}">
                <a16:creationId xmlns:a16="http://schemas.microsoft.com/office/drawing/2014/main" id="{6A0F0E5D-20EB-4C5A-A1F3-A25CE60C605A}"/>
              </a:ext>
            </a:extLst>
          </p:cNvPr>
          <p:cNvSpPr/>
          <p:nvPr/>
        </p:nvSpPr>
        <p:spPr>
          <a:xfrm>
            <a:off x="3212030" y="2751668"/>
            <a:ext cx="1212784" cy="21474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Cambria" panose="02040503050406030204" pitchFamily="18" charset="0"/>
                <a:ea typeface="Cambria" panose="02040503050406030204" pitchFamily="18" charset="0"/>
                <a:cs typeface="David" panose="020E0502060401010101" pitchFamily="34" charset="-79"/>
              </a:rPr>
              <a:t>יצירת דאטאסט</a:t>
            </a:r>
          </a:p>
        </p:txBody>
      </p:sp>
      <p:sp>
        <p:nvSpPr>
          <p:cNvPr id="12" name="מלבן 11">
            <a:extLst>
              <a:ext uri="{FF2B5EF4-FFF2-40B4-BE49-F238E27FC236}">
                <a16:creationId xmlns:a16="http://schemas.microsoft.com/office/drawing/2014/main" id="{ED0E80B3-38D3-4CC3-B0DF-5D3F9469AC77}"/>
              </a:ext>
            </a:extLst>
          </p:cNvPr>
          <p:cNvSpPr/>
          <p:nvPr/>
        </p:nvSpPr>
        <p:spPr>
          <a:xfrm>
            <a:off x="1689633" y="2751668"/>
            <a:ext cx="1280162" cy="21474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Cambria" panose="02040503050406030204" pitchFamily="18" charset="0"/>
                <a:ea typeface="Cambria" panose="02040503050406030204" pitchFamily="18" charset="0"/>
                <a:cs typeface="David" panose="020E0502060401010101" pitchFamily="34" charset="-79"/>
              </a:rPr>
              <a:t>כיול פרמטרי של המודלים</a:t>
            </a:r>
          </a:p>
        </p:txBody>
      </p:sp>
      <p:sp>
        <p:nvSpPr>
          <p:cNvPr id="13" name="מלבן 12">
            <a:extLst>
              <a:ext uri="{FF2B5EF4-FFF2-40B4-BE49-F238E27FC236}">
                <a16:creationId xmlns:a16="http://schemas.microsoft.com/office/drawing/2014/main" id="{F036E8EA-4A81-4AD4-A873-BB60A311BB61}"/>
              </a:ext>
            </a:extLst>
          </p:cNvPr>
          <p:cNvSpPr/>
          <p:nvPr/>
        </p:nvSpPr>
        <p:spPr>
          <a:xfrm>
            <a:off x="234614" y="2751675"/>
            <a:ext cx="1212784" cy="21474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Cambria" panose="02040503050406030204" pitchFamily="18" charset="0"/>
                <a:ea typeface="Cambria" panose="02040503050406030204" pitchFamily="18" charset="0"/>
                <a:cs typeface="David" panose="020E0502060401010101" pitchFamily="34" charset="-79"/>
              </a:rPr>
              <a:t>סימולציות להוכחת היתכנות ובדיקות שאין </a:t>
            </a:r>
            <a:r>
              <a:rPr lang="en-US" dirty="0">
                <a:solidFill>
                  <a:schemeClr val="tx1"/>
                </a:solidFill>
                <a:latin typeface="Cambria" panose="02040503050406030204" pitchFamily="18" charset="0"/>
                <a:ea typeface="Cambria" panose="02040503050406030204" pitchFamily="18" charset="0"/>
                <a:cs typeface="David" panose="020E0502060401010101" pitchFamily="34" charset="-79"/>
              </a:rPr>
              <a:t>overfit</a:t>
            </a:r>
            <a:endParaRPr lang="he-IL" dirty="0">
              <a:solidFill>
                <a:schemeClr val="tx1"/>
              </a:solidFill>
              <a:latin typeface="Cambria" panose="02040503050406030204" pitchFamily="18" charset="0"/>
              <a:ea typeface="Cambria" panose="02040503050406030204" pitchFamily="18" charset="0"/>
              <a:cs typeface="David" panose="020E0502060401010101" pitchFamily="34" charset="-79"/>
            </a:endParaRPr>
          </a:p>
        </p:txBody>
      </p:sp>
      <p:grpSp>
        <p:nvGrpSpPr>
          <p:cNvPr id="2" name="קבוצה 1">
            <a:extLst>
              <a:ext uri="{FF2B5EF4-FFF2-40B4-BE49-F238E27FC236}">
                <a16:creationId xmlns:a16="http://schemas.microsoft.com/office/drawing/2014/main" id="{9FDA2E09-028C-4435-A2E6-42E1E3F47942}"/>
              </a:ext>
            </a:extLst>
          </p:cNvPr>
          <p:cNvGrpSpPr/>
          <p:nvPr/>
        </p:nvGrpSpPr>
        <p:grpSpPr>
          <a:xfrm>
            <a:off x="4412939" y="3981452"/>
            <a:ext cx="6317079" cy="913167"/>
            <a:chOff x="4410676" y="2751668"/>
            <a:chExt cx="6317079" cy="913167"/>
          </a:xfrm>
        </p:grpSpPr>
        <p:sp>
          <p:nvSpPr>
            <p:cNvPr id="7" name="מלבן 6">
              <a:extLst>
                <a:ext uri="{FF2B5EF4-FFF2-40B4-BE49-F238E27FC236}">
                  <a16:creationId xmlns:a16="http://schemas.microsoft.com/office/drawing/2014/main" id="{C3190C09-511D-4C62-9271-AE691DF2BC95}"/>
                </a:ext>
              </a:extLst>
            </p:cNvPr>
            <p:cNvSpPr/>
            <p:nvPr/>
          </p:nvSpPr>
          <p:spPr>
            <a:xfrm>
              <a:off x="9224610" y="2751672"/>
              <a:ext cx="1212784" cy="9131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Cambria" panose="02040503050406030204" pitchFamily="18" charset="0"/>
                  <a:ea typeface="Cambria" panose="02040503050406030204" pitchFamily="18" charset="0"/>
                  <a:cs typeface="David" panose="020E0502060401010101" pitchFamily="34" charset="-79"/>
                </a:rPr>
                <a:t>הכרת הדאטא האפשרי</a:t>
              </a:r>
            </a:p>
          </p:txBody>
        </p:sp>
        <p:sp>
          <p:nvSpPr>
            <p:cNvPr id="8" name="מלבן 7">
              <a:extLst>
                <a:ext uri="{FF2B5EF4-FFF2-40B4-BE49-F238E27FC236}">
                  <a16:creationId xmlns:a16="http://schemas.microsoft.com/office/drawing/2014/main" id="{530BD809-F13F-4DD9-980F-64BB2F5A380D}"/>
                </a:ext>
              </a:extLst>
            </p:cNvPr>
            <p:cNvSpPr/>
            <p:nvPr/>
          </p:nvSpPr>
          <p:spPr>
            <a:xfrm>
              <a:off x="7721465" y="2751671"/>
              <a:ext cx="1212784" cy="9131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Cambria" panose="02040503050406030204" pitchFamily="18" charset="0"/>
                  <a:ea typeface="Cambria" panose="02040503050406030204" pitchFamily="18" charset="0"/>
                  <a:cs typeface="David" panose="020E0502060401010101" pitchFamily="34" charset="-79"/>
                </a:rPr>
                <a:t>למידת כלים להפקת דאטא</a:t>
              </a:r>
            </a:p>
          </p:txBody>
        </p:sp>
        <p:sp>
          <p:nvSpPr>
            <p:cNvPr id="9" name="מלבן 8">
              <a:extLst>
                <a:ext uri="{FF2B5EF4-FFF2-40B4-BE49-F238E27FC236}">
                  <a16:creationId xmlns:a16="http://schemas.microsoft.com/office/drawing/2014/main" id="{70F185FC-5056-4436-B21C-830205EC16BE}"/>
                </a:ext>
              </a:extLst>
            </p:cNvPr>
            <p:cNvSpPr/>
            <p:nvPr/>
          </p:nvSpPr>
          <p:spPr>
            <a:xfrm>
              <a:off x="6218320" y="2751669"/>
              <a:ext cx="1212784" cy="9131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Cambria" panose="02040503050406030204" pitchFamily="18" charset="0"/>
                  <a:ea typeface="Cambria" panose="02040503050406030204" pitchFamily="18" charset="0"/>
                  <a:cs typeface="David" panose="020E0502060401010101" pitchFamily="34" charset="-79"/>
                </a:rPr>
                <a:t>בחירת פיצ'רים</a:t>
              </a:r>
            </a:p>
          </p:txBody>
        </p:sp>
        <p:sp>
          <p:nvSpPr>
            <p:cNvPr id="10" name="מלבן 9">
              <a:extLst>
                <a:ext uri="{FF2B5EF4-FFF2-40B4-BE49-F238E27FC236}">
                  <a16:creationId xmlns:a16="http://schemas.microsoft.com/office/drawing/2014/main" id="{A7AC2E70-DEDD-4A13-8C59-3B10AAB9702A}"/>
                </a:ext>
              </a:extLst>
            </p:cNvPr>
            <p:cNvSpPr/>
            <p:nvPr/>
          </p:nvSpPr>
          <p:spPr>
            <a:xfrm>
              <a:off x="4715175" y="2751668"/>
              <a:ext cx="1212784" cy="9131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Cambria" panose="02040503050406030204" pitchFamily="18" charset="0"/>
                  <a:ea typeface="Cambria" panose="02040503050406030204" pitchFamily="18" charset="0"/>
                  <a:cs typeface="David" panose="020E0502060401010101" pitchFamily="34" charset="-79"/>
                </a:rPr>
                <a:t>בחירת מודל הלמידה</a:t>
              </a:r>
            </a:p>
          </p:txBody>
        </p:sp>
        <p:cxnSp>
          <p:nvCxnSpPr>
            <p:cNvPr id="23" name="מחבר חץ ישר 22">
              <a:extLst>
                <a:ext uri="{FF2B5EF4-FFF2-40B4-BE49-F238E27FC236}">
                  <a16:creationId xmlns:a16="http://schemas.microsoft.com/office/drawing/2014/main" id="{6A1FD148-C7D1-463B-B090-E55FF1B67340}"/>
                </a:ext>
              </a:extLst>
            </p:cNvPr>
            <p:cNvCxnSpPr>
              <a:cxnSpLocks/>
              <a:stCxn id="7" idx="1"/>
              <a:endCxn id="8" idx="3"/>
            </p:cNvCxnSpPr>
            <p:nvPr/>
          </p:nvCxnSpPr>
          <p:spPr>
            <a:xfrm flipH="1" flipV="1">
              <a:off x="8934249" y="3208253"/>
              <a:ext cx="29036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מחבר חץ ישר 26">
              <a:extLst>
                <a:ext uri="{FF2B5EF4-FFF2-40B4-BE49-F238E27FC236}">
                  <a16:creationId xmlns:a16="http://schemas.microsoft.com/office/drawing/2014/main" id="{87D7C76C-514D-4F93-8C7D-E43B09FD52AD}"/>
                </a:ext>
              </a:extLst>
            </p:cNvPr>
            <p:cNvCxnSpPr>
              <a:cxnSpLocks/>
              <a:stCxn id="8" idx="1"/>
              <a:endCxn id="9" idx="3"/>
            </p:cNvCxnSpPr>
            <p:nvPr/>
          </p:nvCxnSpPr>
          <p:spPr>
            <a:xfrm flipH="1" flipV="1">
              <a:off x="7431104" y="3208251"/>
              <a:ext cx="29036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מחבר חץ ישר 29">
              <a:extLst>
                <a:ext uri="{FF2B5EF4-FFF2-40B4-BE49-F238E27FC236}">
                  <a16:creationId xmlns:a16="http://schemas.microsoft.com/office/drawing/2014/main" id="{078855D8-2F97-4031-B14E-834647819421}"/>
                </a:ext>
              </a:extLst>
            </p:cNvPr>
            <p:cNvCxnSpPr>
              <a:cxnSpLocks/>
              <a:stCxn id="9" idx="1"/>
              <a:endCxn id="10" idx="3"/>
            </p:cNvCxnSpPr>
            <p:nvPr/>
          </p:nvCxnSpPr>
          <p:spPr>
            <a:xfrm flipH="1" flipV="1">
              <a:off x="5927959" y="3208250"/>
              <a:ext cx="29036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מחבר חץ ישר 43">
              <a:extLst>
                <a:ext uri="{FF2B5EF4-FFF2-40B4-BE49-F238E27FC236}">
                  <a16:creationId xmlns:a16="http://schemas.microsoft.com/office/drawing/2014/main" id="{6B5D3192-6B73-44A6-B8DD-0646DFEC3966}"/>
                </a:ext>
              </a:extLst>
            </p:cNvPr>
            <p:cNvCxnSpPr>
              <a:cxnSpLocks/>
              <a:endCxn id="7" idx="3"/>
            </p:cNvCxnSpPr>
            <p:nvPr/>
          </p:nvCxnSpPr>
          <p:spPr>
            <a:xfrm flipH="1">
              <a:off x="10437394" y="3208249"/>
              <a:ext cx="290361" cy="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מחבר חץ ישר 51">
              <a:extLst>
                <a:ext uri="{FF2B5EF4-FFF2-40B4-BE49-F238E27FC236}">
                  <a16:creationId xmlns:a16="http://schemas.microsoft.com/office/drawing/2014/main" id="{008DF2F8-9F08-4BE9-A790-14CE340E2A91}"/>
                </a:ext>
              </a:extLst>
            </p:cNvPr>
            <p:cNvCxnSpPr>
              <a:cxnSpLocks/>
              <a:stCxn id="10" idx="1"/>
            </p:cNvCxnSpPr>
            <p:nvPr/>
          </p:nvCxnSpPr>
          <p:spPr>
            <a:xfrm flipH="1" flipV="1">
              <a:off x="4410676" y="3208249"/>
              <a:ext cx="30449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5" name="מחבר חץ ישר 54">
            <a:extLst>
              <a:ext uri="{FF2B5EF4-FFF2-40B4-BE49-F238E27FC236}">
                <a16:creationId xmlns:a16="http://schemas.microsoft.com/office/drawing/2014/main" id="{C260851D-17F7-4006-BA0D-83A97EB80086}"/>
              </a:ext>
            </a:extLst>
          </p:cNvPr>
          <p:cNvCxnSpPr>
            <a:cxnSpLocks/>
            <a:stCxn id="11" idx="1"/>
            <a:endCxn id="12" idx="3"/>
          </p:cNvCxnSpPr>
          <p:nvPr/>
        </p:nvCxnSpPr>
        <p:spPr>
          <a:xfrm flipH="1">
            <a:off x="2969795" y="3825378"/>
            <a:ext cx="2422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מחבר חץ ישר 57">
            <a:extLst>
              <a:ext uri="{FF2B5EF4-FFF2-40B4-BE49-F238E27FC236}">
                <a16:creationId xmlns:a16="http://schemas.microsoft.com/office/drawing/2014/main" id="{D7870AC9-3BF8-43E4-88BA-649FD11555A7}"/>
              </a:ext>
            </a:extLst>
          </p:cNvPr>
          <p:cNvCxnSpPr>
            <a:cxnSpLocks/>
            <a:stCxn id="12" idx="1"/>
            <a:endCxn id="13" idx="3"/>
          </p:cNvCxnSpPr>
          <p:nvPr/>
        </p:nvCxnSpPr>
        <p:spPr>
          <a:xfrm flipH="1">
            <a:off x="1447398" y="3825378"/>
            <a:ext cx="242235" cy="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מלבן 61">
            <a:extLst>
              <a:ext uri="{FF2B5EF4-FFF2-40B4-BE49-F238E27FC236}">
                <a16:creationId xmlns:a16="http://schemas.microsoft.com/office/drawing/2014/main" id="{9CD0F29C-F4EF-4FC4-8CA5-F43F6A60A89F}"/>
              </a:ext>
            </a:extLst>
          </p:cNvPr>
          <p:cNvSpPr/>
          <p:nvPr/>
        </p:nvSpPr>
        <p:spPr>
          <a:xfrm>
            <a:off x="9385514" y="1896173"/>
            <a:ext cx="2664512" cy="523220"/>
          </a:xfrm>
          <a:prstGeom prst="rect">
            <a:avLst/>
          </a:prstGeom>
        </p:spPr>
        <p:txBody>
          <a:bodyPr wrap="none">
            <a:spAutoFit/>
          </a:bodyPr>
          <a:lstStyle/>
          <a:p>
            <a:pPr algn="ctr"/>
            <a:r>
              <a:rPr lang="he-IL"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David" panose="020E0502060401010101" pitchFamily="34" charset="-79"/>
              </a:rPr>
              <a:t>לפני בניית התוכנה</a:t>
            </a:r>
          </a:p>
        </p:txBody>
      </p:sp>
      <p:sp>
        <p:nvSpPr>
          <p:cNvPr id="63" name="מלבן 62">
            <a:extLst>
              <a:ext uri="{FF2B5EF4-FFF2-40B4-BE49-F238E27FC236}">
                <a16:creationId xmlns:a16="http://schemas.microsoft.com/office/drawing/2014/main" id="{030435CD-B541-4F61-BF8C-97E2265C00A7}"/>
              </a:ext>
            </a:extLst>
          </p:cNvPr>
          <p:cNvSpPr/>
          <p:nvPr/>
        </p:nvSpPr>
        <p:spPr>
          <a:xfrm>
            <a:off x="1684116" y="1896173"/>
            <a:ext cx="2813591" cy="523220"/>
          </a:xfrm>
          <a:prstGeom prst="rect">
            <a:avLst/>
          </a:prstGeom>
        </p:spPr>
        <p:txBody>
          <a:bodyPr wrap="none">
            <a:spAutoFit/>
          </a:bodyPr>
          <a:lstStyle/>
          <a:p>
            <a:pPr algn="ctr"/>
            <a:r>
              <a:rPr lang="he-IL"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David" panose="020E0502060401010101" pitchFamily="34" charset="-79"/>
              </a:rPr>
              <a:t>לאחר בניית התוכנה</a:t>
            </a:r>
          </a:p>
        </p:txBody>
      </p:sp>
      <p:grpSp>
        <p:nvGrpSpPr>
          <p:cNvPr id="35" name="קבוצה 34">
            <a:extLst>
              <a:ext uri="{FF2B5EF4-FFF2-40B4-BE49-F238E27FC236}">
                <a16:creationId xmlns:a16="http://schemas.microsoft.com/office/drawing/2014/main" id="{53854A5B-5C2A-4D97-95C4-3E2D986C5EE1}"/>
              </a:ext>
            </a:extLst>
          </p:cNvPr>
          <p:cNvGrpSpPr/>
          <p:nvPr/>
        </p:nvGrpSpPr>
        <p:grpSpPr>
          <a:xfrm>
            <a:off x="4424814" y="2751667"/>
            <a:ext cx="6302941" cy="913164"/>
            <a:chOff x="4424814" y="3985925"/>
            <a:chExt cx="6302941" cy="913164"/>
          </a:xfrm>
        </p:grpSpPr>
        <p:sp>
          <p:nvSpPr>
            <p:cNvPr id="36" name="מלבן 35">
              <a:extLst>
                <a:ext uri="{FF2B5EF4-FFF2-40B4-BE49-F238E27FC236}">
                  <a16:creationId xmlns:a16="http://schemas.microsoft.com/office/drawing/2014/main" id="{E1CDC8DC-952B-4171-92A0-C46D274DC40C}"/>
                </a:ext>
              </a:extLst>
            </p:cNvPr>
            <p:cNvSpPr/>
            <p:nvPr/>
          </p:nvSpPr>
          <p:spPr>
            <a:xfrm>
              <a:off x="9224610" y="3985926"/>
              <a:ext cx="1212784" cy="9131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Cambria" panose="02040503050406030204" pitchFamily="18" charset="0"/>
                  <a:ea typeface="Cambria" panose="02040503050406030204" pitchFamily="18" charset="0"/>
                  <a:cs typeface="David" panose="020E0502060401010101" pitchFamily="34" charset="-79"/>
                </a:rPr>
                <a:t>בניית מערכת</a:t>
              </a:r>
            </a:p>
          </p:txBody>
        </p:sp>
        <p:sp>
          <p:nvSpPr>
            <p:cNvPr id="37" name="מלבן 36">
              <a:extLst>
                <a:ext uri="{FF2B5EF4-FFF2-40B4-BE49-F238E27FC236}">
                  <a16:creationId xmlns:a16="http://schemas.microsoft.com/office/drawing/2014/main" id="{DE961106-DF8F-454E-A226-25A25FB2644F}"/>
                </a:ext>
              </a:extLst>
            </p:cNvPr>
            <p:cNvSpPr/>
            <p:nvPr/>
          </p:nvSpPr>
          <p:spPr>
            <a:xfrm>
              <a:off x="7721465" y="3985925"/>
              <a:ext cx="1212784" cy="9131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Cambria" panose="02040503050406030204" pitchFamily="18" charset="0"/>
                  <a:ea typeface="Cambria" panose="02040503050406030204" pitchFamily="18" charset="0"/>
                  <a:cs typeface="David" panose="020E0502060401010101" pitchFamily="34" charset="-79"/>
                </a:rPr>
                <a:t>תקיפה</a:t>
              </a:r>
            </a:p>
          </p:txBody>
        </p:sp>
        <p:sp>
          <p:nvSpPr>
            <p:cNvPr id="38" name="מלבן 37">
              <a:extLst>
                <a:ext uri="{FF2B5EF4-FFF2-40B4-BE49-F238E27FC236}">
                  <a16:creationId xmlns:a16="http://schemas.microsoft.com/office/drawing/2014/main" id="{EDB4A099-1ED5-44C0-AC67-3741682F045F}"/>
                </a:ext>
              </a:extLst>
            </p:cNvPr>
            <p:cNvSpPr/>
            <p:nvPr/>
          </p:nvSpPr>
          <p:spPr>
            <a:xfrm>
              <a:off x="6218320" y="3985925"/>
              <a:ext cx="1212784" cy="91316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Cambria" panose="02040503050406030204" pitchFamily="18" charset="0"/>
                  <a:ea typeface="Cambria" panose="02040503050406030204" pitchFamily="18" charset="0"/>
                  <a:cs typeface="David" panose="020E0502060401010101" pitchFamily="34" charset="-79"/>
                </a:rPr>
                <a:t>גנרציה של דאטא נורמלי</a:t>
              </a:r>
            </a:p>
          </p:txBody>
        </p:sp>
        <p:cxnSp>
          <p:nvCxnSpPr>
            <p:cNvPr id="39" name="מחבר חץ ישר 38">
              <a:extLst>
                <a:ext uri="{FF2B5EF4-FFF2-40B4-BE49-F238E27FC236}">
                  <a16:creationId xmlns:a16="http://schemas.microsoft.com/office/drawing/2014/main" id="{4CEAE89B-41C9-42B7-BDE8-0BCAE0AAFD11}"/>
                </a:ext>
              </a:extLst>
            </p:cNvPr>
            <p:cNvCxnSpPr>
              <a:cxnSpLocks/>
              <a:stCxn id="37" idx="1"/>
              <a:endCxn id="38" idx="3"/>
            </p:cNvCxnSpPr>
            <p:nvPr/>
          </p:nvCxnSpPr>
          <p:spPr>
            <a:xfrm flipH="1">
              <a:off x="7431104" y="4442507"/>
              <a:ext cx="29036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מחבר חץ ישר 39">
              <a:extLst>
                <a:ext uri="{FF2B5EF4-FFF2-40B4-BE49-F238E27FC236}">
                  <a16:creationId xmlns:a16="http://schemas.microsoft.com/office/drawing/2014/main" id="{773286C8-8366-4599-81F0-2A2F7025DCE8}"/>
                </a:ext>
              </a:extLst>
            </p:cNvPr>
            <p:cNvCxnSpPr>
              <a:cxnSpLocks/>
              <a:stCxn id="36" idx="1"/>
              <a:endCxn id="37" idx="3"/>
            </p:cNvCxnSpPr>
            <p:nvPr/>
          </p:nvCxnSpPr>
          <p:spPr>
            <a:xfrm flipH="1" flipV="1">
              <a:off x="8934249" y="4442507"/>
              <a:ext cx="29036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מחבר חץ ישר 41">
              <a:extLst>
                <a:ext uri="{FF2B5EF4-FFF2-40B4-BE49-F238E27FC236}">
                  <a16:creationId xmlns:a16="http://schemas.microsoft.com/office/drawing/2014/main" id="{A2E88DEC-868E-4207-83E2-FA58703D8978}"/>
                </a:ext>
              </a:extLst>
            </p:cNvPr>
            <p:cNvCxnSpPr>
              <a:cxnSpLocks/>
              <a:endCxn id="36" idx="3"/>
            </p:cNvCxnSpPr>
            <p:nvPr/>
          </p:nvCxnSpPr>
          <p:spPr>
            <a:xfrm flipH="1">
              <a:off x="10437394" y="4442505"/>
              <a:ext cx="290361" cy="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מחבר חץ ישר 42">
              <a:extLst>
                <a:ext uri="{FF2B5EF4-FFF2-40B4-BE49-F238E27FC236}">
                  <a16:creationId xmlns:a16="http://schemas.microsoft.com/office/drawing/2014/main" id="{9148F8D2-4AA7-49A5-A01B-B7C4DC231B18}"/>
                </a:ext>
              </a:extLst>
            </p:cNvPr>
            <p:cNvCxnSpPr>
              <a:cxnSpLocks/>
              <a:stCxn id="38" idx="1"/>
            </p:cNvCxnSpPr>
            <p:nvPr/>
          </p:nvCxnSpPr>
          <p:spPr>
            <a:xfrm flipH="1">
              <a:off x="4424814" y="4442507"/>
              <a:ext cx="179350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132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4152CA51-66FD-4AE7-9026-FD9C568B3147}"/>
              </a:ext>
            </a:extLst>
          </p:cNvPr>
          <p:cNvSpPr/>
          <p:nvPr/>
        </p:nvSpPr>
        <p:spPr>
          <a:xfrm>
            <a:off x="4692428" y="163472"/>
            <a:ext cx="2807180"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המערכת</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2" name="מציין מיקום של כותרת תחתונה 1">
            <a:extLst>
              <a:ext uri="{FF2B5EF4-FFF2-40B4-BE49-F238E27FC236}">
                <a16:creationId xmlns:a16="http://schemas.microsoft.com/office/drawing/2014/main" id="{E9A547BE-2B54-442A-8A55-2EF152B79204}"/>
              </a:ext>
            </a:extLst>
          </p:cNvPr>
          <p:cNvSpPr>
            <a:spLocks noGrp="1"/>
          </p:cNvSpPr>
          <p:nvPr>
            <p:ph type="ftr" sz="quarter" idx="11"/>
          </p:nvPr>
        </p:nvSpPr>
        <p:spPr>
          <a:xfrm>
            <a:off x="4038600" y="6356350"/>
            <a:ext cx="4114800" cy="365125"/>
          </a:xfrm>
        </p:spPr>
        <p:txBody>
          <a:bodyPr/>
          <a:lstStyle/>
          <a:p>
            <a:r>
              <a:rPr lang="he-IL"/>
              <a:t>מעבדת </a:t>
            </a:r>
            <a:r>
              <a:rPr lang="en-US"/>
              <a:t>NSSL</a:t>
            </a:r>
            <a:endParaRPr lang="he-IL"/>
          </a:p>
        </p:txBody>
      </p:sp>
      <p:sp>
        <p:nvSpPr>
          <p:cNvPr id="23" name="מציין מיקום של מספר שקופית 2">
            <a:extLst>
              <a:ext uri="{FF2B5EF4-FFF2-40B4-BE49-F238E27FC236}">
                <a16:creationId xmlns:a16="http://schemas.microsoft.com/office/drawing/2014/main" id="{2F331E40-B0DF-4041-B5C0-5E0C35FA20D8}"/>
              </a:ext>
            </a:extLst>
          </p:cNvPr>
          <p:cNvSpPr>
            <a:spLocks noGrp="1"/>
          </p:cNvSpPr>
          <p:nvPr>
            <p:ph type="sldNum" sz="quarter" idx="12"/>
          </p:nvPr>
        </p:nvSpPr>
        <p:spPr>
          <a:xfrm>
            <a:off x="838200" y="6356350"/>
            <a:ext cx="2743200" cy="365125"/>
          </a:xfrm>
        </p:spPr>
        <p:txBody>
          <a:bodyPr/>
          <a:lstStyle/>
          <a:p>
            <a:fld id="{BAAA9BBB-F405-417C-AE07-41F3AEF30BD1}" type="slidenum">
              <a:rPr lang="he-IL" smtClean="0"/>
              <a:t>13</a:t>
            </a:fld>
            <a:endParaRPr lang="he-IL"/>
          </a:p>
        </p:txBody>
      </p:sp>
      <p:pic>
        <p:nvPicPr>
          <p:cNvPr id="5" name="תמונה 4">
            <a:extLst>
              <a:ext uri="{FF2B5EF4-FFF2-40B4-BE49-F238E27FC236}">
                <a16:creationId xmlns:a16="http://schemas.microsoft.com/office/drawing/2014/main" id="{4E0DA469-3754-4065-9206-4EF02F4E792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5711" y="1285965"/>
            <a:ext cx="7840577" cy="4867869"/>
          </a:xfrm>
          <a:prstGeom prst="rect">
            <a:avLst/>
          </a:prstGeom>
          <a:noFill/>
          <a:ln>
            <a:noFill/>
          </a:ln>
        </p:spPr>
      </p:pic>
    </p:spTree>
    <p:extLst>
      <p:ext uri="{BB962C8B-B14F-4D97-AF65-F5344CB8AC3E}">
        <p14:creationId xmlns:p14="http://schemas.microsoft.com/office/powerpoint/2010/main" val="274978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1599430" y="163472"/>
            <a:ext cx="8993168"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סכמת בלוקים – מצגת אמצע</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64" name="מציין מיקום של כותרת תחתונה 63">
            <a:extLst>
              <a:ext uri="{FF2B5EF4-FFF2-40B4-BE49-F238E27FC236}">
                <a16:creationId xmlns:a16="http://schemas.microsoft.com/office/drawing/2014/main" id="{3578A601-57B3-44BA-87D7-0030A601AF1A}"/>
              </a:ext>
            </a:extLst>
          </p:cNvPr>
          <p:cNvSpPr>
            <a:spLocks noGrp="1"/>
          </p:cNvSpPr>
          <p:nvPr>
            <p:ph type="ftr" sz="quarter" idx="11"/>
          </p:nvPr>
        </p:nvSpPr>
        <p:spPr/>
        <p:txBody>
          <a:bodyPr/>
          <a:lstStyle/>
          <a:p>
            <a:r>
              <a:rPr lang="he-IL"/>
              <a:t>מעבדת </a:t>
            </a:r>
            <a:r>
              <a:rPr lang="en-US"/>
              <a:t>NSSL</a:t>
            </a:r>
            <a:endParaRPr lang="he-IL"/>
          </a:p>
        </p:txBody>
      </p:sp>
      <p:sp>
        <p:nvSpPr>
          <p:cNvPr id="65" name="מציין מיקום של מספר שקופית 64">
            <a:extLst>
              <a:ext uri="{FF2B5EF4-FFF2-40B4-BE49-F238E27FC236}">
                <a16:creationId xmlns:a16="http://schemas.microsoft.com/office/drawing/2014/main" id="{9D8FBB97-20D4-4EC8-88FC-F2F946580BF5}"/>
              </a:ext>
            </a:extLst>
          </p:cNvPr>
          <p:cNvSpPr>
            <a:spLocks noGrp="1"/>
          </p:cNvSpPr>
          <p:nvPr>
            <p:ph type="sldNum" sz="quarter" idx="12"/>
          </p:nvPr>
        </p:nvSpPr>
        <p:spPr/>
        <p:txBody>
          <a:bodyPr/>
          <a:lstStyle/>
          <a:p>
            <a:fld id="{BAAA9BBB-F405-417C-AE07-41F3AEF30BD1}" type="slidenum">
              <a:rPr lang="he-IL" smtClean="0"/>
              <a:t>14</a:t>
            </a:fld>
            <a:endParaRPr lang="he-IL"/>
          </a:p>
        </p:txBody>
      </p:sp>
      <p:sp>
        <p:nvSpPr>
          <p:cNvPr id="35" name="מלבן 34">
            <a:extLst>
              <a:ext uri="{FF2B5EF4-FFF2-40B4-BE49-F238E27FC236}">
                <a16:creationId xmlns:a16="http://schemas.microsoft.com/office/drawing/2014/main" id="{85F14CB3-F0B7-454B-97CC-E4CF69A72A11}"/>
              </a:ext>
            </a:extLst>
          </p:cNvPr>
          <p:cNvSpPr/>
          <p:nvPr/>
        </p:nvSpPr>
        <p:spPr>
          <a:xfrm>
            <a:off x="2142299" y="1362081"/>
            <a:ext cx="7907403" cy="5002865"/>
          </a:xfrm>
          <a:prstGeom prst="rect">
            <a:avLst/>
          </a:prstGeom>
          <a:gradFill>
            <a:gsLst>
              <a:gs pos="0">
                <a:schemeClr val="accent2">
                  <a:lumMod val="20000"/>
                  <a:lumOff val="80000"/>
                </a:schemeClr>
              </a:gs>
              <a:gs pos="100000">
                <a:schemeClr val="accent5">
                  <a:lumMod val="20000"/>
                  <a:lumOff val="8000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chemeClr val="tx1"/>
              </a:solidFill>
              <a:latin typeface="David" panose="020E0502060401010101" pitchFamily="34" charset="-79"/>
              <a:cs typeface="David" panose="020E0502060401010101" pitchFamily="34" charset="-79"/>
            </a:endParaRPr>
          </a:p>
        </p:txBody>
      </p:sp>
      <p:cxnSp>
        <p:nvCxnSpPr>
          <p:cNvPr id="36" name="מחבר ישר 35">
            <a:extLst>
              <a:ext uri="{FF2B5EF4-FFF2-40B4-BE49-F238E27FC236}">
                <a16:creationId xmlns:a16="http://schemas.microsoft.com/office/drawing/2014/main" id="{5F53B876-E414-4819-B278-A2741388CF95}"/>
              </a:ext>
            </a:extLst>
          </p:cNvPr>
          <p:cNvCxnSpPr>
            <a:cxnSpLocks/>
          </p:cNvCxnSpPr>
          <p:nvPr/>
        </p:nvCxnSpPr>
        <p:spPr>
          <a:xfrm>
            <a:off x="7206912" y="1625600"/>
            <a:ext cx="0" cy="3042653"/>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881A2D19-090D-4A8D-B5A6-33F4D58120A2}"/>
              </a:ext>
            </a:extLst>
          </p:cNvPr>
          <p:cNvCxnSpPr>
            <a:cxnSpLocks/>
          </p:cNvCxnSpPr>
          <p:nvPr/>
        </p:nvCxnSpPr>
        <p:spPr>
          <a:xfrm>
            <a:off x="4630156" y="1625600"/>
            <a:ext cx="0" cy="3042653"/>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4" name="TextBox 15">
            <a:extLst>
              <a:ext uri="{FF2B5EF4-FFF2-40B4-BE49-F238E27FC236}">
                <a16:creationId xmlns:a16="http://schemas.microsoft.com/office/drawing/2014/main" id="{AF510571-F9D7-4687-9A79-1DEF4E5FDF2B}"/>
              </a:ext>
            </a:extLst>
          </p:cNvPr>
          <p:cNvSpPr txBox="1"/>
          <p:nvPr/>
        </p:nvSpPr>
        <p:spPr>
          <a:xfrm>
            <a:off x="2142298" y="1311950"/>
            <a:ext cx="1453629" cy="584775"/>
          </a:xfrm>
          <a:prstGeom prst="rect">
            <a:avLst/>
          </a:prstGeom>
          <a:noFill/>
        </p:spPr>
        <p:txBody>
          <a:bodyPr wrap="square" rtlCol="1">
            <a:spAutoFit/>
          </a:bodyPr>
          <a:lstStyle/>
          <a:p>
            <a:pPr algn="l" rtl="0"/>
            <a:r>
              <a:rPr lang="en-US" sz="3200" dirty="0">
                <a:latin typeface="Cambria Math" panose="02040503050406030204" pitchFamily="18" charset="0"/>
                <a:ea typeface="Cambria Math" panose="02040503050406030204" pitchFamily="18" charset="0"/>
              </a:rPr>
              <a:t>sniffer</a:t>
            </a:r>
            <a:endParaRPr lang="he-IL" sz="3200" dirty="0">
              <a:latin typeface="Cambria Math" panose="02040503050406030204" pitchFamily="18" charset="0"/>
              <a:ea typeface="Cambria Math" panose="02040503050406030204" pitchFamily="18" charset="0"/>
            </a:endParaRPr>
          </a:p>
        </p:txBody>
      </p:sp>
      <p:sp>
        <p:nvSpPr>
          <p:cNvPr id="55" name="TextBox 16">
            <a:extLst>
              <a:ext uri="{FF2B5EF4-FFF2-40B4-BE49-F238E27FC236}">
                <a16:creationId xmlns:a16="http://schemas.microsoft.com/office/drawing/2014/main" id="{FE9B756C-C1B8-4AFC-8CF5-1E36A86256DB}"/>
              </a:ext>
            </a:extLst>
          </p:cNvPr>
          <p:cNvSpPr txBox="1"/>
          <p:nvPr/>
        </p:nvSpPr>
        <p:spPr>
          <a:xfrm>
            <a:off x="4667776" y="1340098"/>
            <a:ext cx="2551171" cy="584775"/>
          </a:xfrm>
          <a:prstGeom prst="rect">
            <a:avLst/>
          </a:prstGeom>
          <a:noFill/>
        </p:spPr>
        <p:txBody>
          <a:bodyPr wrap="square" rtlCol="1">
            <a:spAutoFit/>
          </a:bodyPr>
          <a:lstStyle/>
          <a:p>
            <a:pPr algn="l" rtl="0"/>
            <a:r>
              <a:rPr lang="en-US" sz="3200" dirty="0">
                <a:latin typeface="Cambria Math" panose="02040503050406030204" pitchFamily="18" charset="0"/>
                <a:ea typeface="Cambria Math" panose="02040503050406030204" pitchFamily="18" charset="0"/>
              </a:rPr>
              <a:t>pre-process</a:t>
            </a:r>
            <a:endParaRPr lang="he-IL" sz="3200" dirty="0">
              <a:latin typeface="Cambria Math" panose="02040503050406030204" pitchFamily="18" charset="0"/>
              <a:ea typeface="Cambria Math" panose="02040503050406030204" pitchFamily="18" charset="0"/>
            </a:endParaRPr>
          </a:p>
        </p:txBody>
      </p:sp>
      <p:sp>
        <p:nvSpPr>
          <p:cNvPr id="58" name="TextBox 19">
            <a:extLst>
              <a:ext uri="{FF2B5EF4-FFF2-40B4-BE49-F238E27FC236}">
                <a16:creationId xmlns:a16="http://schemas.microsoft.com/office/drawing/2014/main" id="{9A6A1F6E-E267-4D3D-AA0C-27E94C9A1988}"/>
              </a:ext>
            </a:extLst>
          </p:cNvPr>
          <p:cNvSpPr txBox="1"/>
          <p:nvPr/>
        </p:nvSpPr>
        <p:spPr>
          <a:xfrm>
            <a:off x="7435897" y="1340097"/>
            <a:ext cx="1453613" cy="584775"/>
          </a:xfrm>
          <a:prstGeom prst="rect">
            <a:avLst/>
          </a:prstGeom>
          <a:noFill/>
        </p:spPr>
        <p:txBody>
          <a:bodyPr wrap="square" rtlCol="1">
            <a:spAutoFit/>
          </a:bodyPr>
          <a:lstStyle/>
          <a:p>
            <a:pPr algn="l" rtl="0"/>
            <a:r>
              <a:rPr lang="en-US" sz="3200" dirty="0">
                <a:latin typeface="Cambria Math" panose="02040503050406030204" pitchFamily="18" charset="0"/>
                <a:ea typeface="Cambria Math" panose="02040503050406030204" pitchFamily="18" charset="0"/>
              </a:rPr>
              <a:t>model</a:t>
            </a:r>
            <a:endParaRPr lang="he-IL" sz="3200" dirty="0">
              <a:latin typeface="Cambria Math" panose="02040503050406030204" pitchFamily="18" charset="0"/>
              <a:ea typeface="Cambria Math" panose="02040503050406030204" pitchFamily="18" charset="0"/>
            </a:endParaRPr>
          </a:p>
        </p:txBody>
      </p:sp>
      <p:cxnSp>
        <p:nvCxnSpPr>
          <p:cNvPr id="43" name="מחבר חץ ישר 42">
            <a:extLst>
              <a:ext uri="{FF2B5EF4-FFF2-40B4-BE49-F238E27FC236}">
                <a16:creationId xmlns:a16="http://schemas.microsoft.com/office/drawing/2014/main" id="{20A512A3-CC01-4D43-9041-05C2BFC53B4B}"/>
              </a:ext>
            </a:extLst>
          </p:cNvPr>
          <p:cNvCxnSpPr>
            <a:cxnSpLocks/>
            <a:stCxn id="67" idx="3"/>
            <a:endCxn id="74" idx="1"/>
          </p:cNvCxnSpPr>
          <p:nvPr/>
        </p:nvCxnSpPr>
        <p:spPr>
          <a:xfrm>
            <a:off x="1960296" y="3272047"/>
            <a:ext cx="5251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מלבן 43">
            <a:extLst>
              <a:ext uri="{FF2B5EF4-FFF2-40B4-BE49-F238E27FC236}">
                <a16:creationId xmlns:a16="http://schemas.microsoft.com/office/drawing/2014/main" id="{E2671734-D681-4C6B-A2C5-CF4EDF32F655}"/>
              </a:ext>
            </a:extLst>
          </p:cNvPr>
          <p:cNvSpPr/>
          <p:nvPr/>
        </p:nvSpPr>
        <p:spPr>
          <a:xfrm>
            <a:off x="5037725" y="2401457"/>
            <a:ext cx="1810980" cy="1740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1"/>
                </a:solidFill>
                <a:latin typeface="David" panose="020E0502060401010101" pitchFamily="34" charset="-79"/>
                <a:cs typeface="David" panose="020E0502060401010101" pitchFamily="34" charset="-79"/>
              </a:rPr>
              <a:t>מנגנון</a:t>
            </a:r>
          </a:p>
          <a:p>
            <a:pPr algn="ctr"/>
            <a:r>
              <a:rPr lang="he-IL" sz="2400" dirty="0">
                <a:solidFill>
                  <a:schemeClr val="tx1"/>
                </a:solidFill>
                <a:latin typeface="David" panose="020E0502060401010101" pitchFamily="34" charset="-79"/>
                <a:cs typeface="David" panose="020E0502060401010101" pitchFamily="34" charset="-79"/>
              </a:rPr>
              <a:t>עיבוד מידע</a:t>
            </a:r>
          </a:p>
          <a:p>
            <a:pPr algn="ctr"/>
            <a:r>
              <a:rPr lang="he-IL" dirty="0">
                <a:solidFill>
                  <a:schemeClr val="tx1"/>
                </a:solidFill>
                <a:latin typeface="David" panose="020E0502060401010101" pitchFamily="34" charset="-79"/>
                <a:cs typeface="David" panose="020E0502060401010101" pitchFamily="34" charset="-79"/>
              </a:rPr>
              <a:t>(מיצוי מידע לתכונות)</a:t>
            </a:r>
          </a:p>
        </p:txBody>
      </p:sp>
      <p:cxnSp>
        <p:nvCxnSpPr>
          <p:cNvPr id="48" name="מחבר חץ ישר 47">
            <a:extLst>
              <a:ext uri="{FF2B5EF4-FFF2-40B4-BE49-F238E27FC236}">
                <a16:creationId xmlns:a16="http://schemas.microsoft.com/office/drawing/2014/main" id="{1AAB2AAD-D293-484C-A78F-92478BD0D7F9}"/>
              </a:ext>
            </a:extLst>
          </p:cNvPr>
          <p:cNvCxnSpPr>
            <a:cxnSpLocks/>
            <a:stCxn id="74" idx="3"/>
            <a:endCxn id="44" idx="1"/>
          </p:cNvCxnSpPr>
          <p:nvPr/>
        </p:nvCxnSpPr>
        <p:spPr>
          <a:xfrm flipV="1">
            <a:off x="4296473" y="3271772"/>
            <a:ext cx="741252" cy="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מלבן 66">
            <a:extLst>
              <a:ext uri="{FF2B5EF4-FFF2-40B4-BE49-F238E27FC236}">
                <a16:creationId xmlns:a16="http://schemas.microsoft.com/office/drawing/2014/main" id="{BE3FD346-5265-403F-8BE1-8D396790B067}"/>
              </a:ext>
            </a:extLst>
          </p:cNvPr>
          <p:cNvSpPr/>
          <p:nvPr/>
        </p:nvSpPr>
        <p:spPr>
          <a:xfrm>
            <a:off x="149316" y="2401732"/>
            <a:ext cx="1810980" cy="1740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1"/>
                </a:solidFill>
                <a:latin typeface="David" panose="020E0502060401010101" pitchFamily="34" charset="-79"/>
                <a:cs typeface="David" panose="020E0502060401010101" pitchFamily="34" charset="-79"/>
              </a:rPr>
              <a:t>רכיב </a:t>
            </a:r>
            <a:r>
              <a:rPr lang="en-US" sz="2400" dirty="0">
                <a:solidFill>
                  <a:schemeClr val="tx1"/>
                </a:solidFill>
                <a:latin typeface="David" panose="020E0502060401010101" pitchFamily="34" charset="-79"/>
                <a:cs typeface="David" panose="020E0502060401010101" pitchFamily="34" charset="-79"/>
              </a:rPr>
              <a:t>IoT</a:t>
            </a:r>
            <a:endParaRPr lang="he-IL" sz="2400" dirty="0">
              <a:solidFill>
                <a:schemeClr val="tx1"/>
              </a:solidFill>
              <a:latin typeface="David" panose="020E0502060401010101" pitchFamily="34" charset="-79"/>
              <a:cs typeface="David" panose="020E0502060401010101" pitchFamily="34" charset="-79"/>
            </a:endParaRPr>
          </a:p>
          <a:p>
            <a:pPr algn="ctr"/>
            <a:r>
              <a:rPr lang="he-IL" sz="2400" dirty="0">
                <a:solidFill>
                  <a:schemeClr val="tx1"/>
                </a:solidFill>
                <a:latin typeface="David" panose="020E0502060401010101" pitchFamily="34" charset="-79"/>
                <a:cs typeface="David" panose="020E0502060401010101" pitchFamily="34" charset="-79"/>
              </a:rPr>
              <a:t>המחובר לרשת</a:t>
            </a:r>
          </a:p>
        </p:txBody>
      </p:sp>
      <p:sp>
        <p:nvSpPr>
          <p:cNvPr id="74" name="מלבן 73">
            <a:extLst>
              <a:ext uri="{FF2B5EF4-FFF2-40B4-BE49-F238E27FC236}">
                <a16:creationId xmlns:a16="http://schemas.microsoft.com/office/drawing/2014/main" id="{B2EE4F8B-DE0D-4572-B277-68E0214C95ED}"/>
              </a:ext>
            </a:extLst>
          </p:cNvPr>
          <p:cNvSpPr/>
          <p:nvPr/>
        </p:nvSpPr>
        <p:spPr>
          <a:xfrm>
            <a:off x="2485493" y="2401732"/>
            <a:ext cx="1810980" cy="1740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1"/>
                </a:solidFill>
                <a:latin typeface="David" panose="020E0502060401010101" pitchFamily="34" charset="-79"/>
                <a:cs typeface="David" panose="020E0502060401010101" pitchFamily="34" charset="-79"/>
              </a:rPr>
              <a:t>מנגנון איסוף מידע מהרשת</a:t>
            </a:r>
          </a:p>
        </p:txBody>
      </p:sp>
      <p:cxnSp>
        <p:nvCxnSpPr>
          <p:cNvPr id="117" name="מחבר חץ ישר 116">
            <a:extLst>
              <a:ext uri="{FF2B5EF4-FFF2-40B4-BE49-F238E27FC236}">
                <a16:creationId xmlns:a16="http://schemas.microsoft.com/office/drawing/2014/main" id="{536A88E5-8DF8-434A-817C-3FCD65B3843C}"/>
              </a:ext>
            </a:extLst>
          </p:cNvPr>
          <p:cNvCxnSpPr>
            <a:cxnSpLocks/>
            <a:stCxn id="44" idx="3"/>
            <a:endCxn id="130" idx="1"/>
          </p:cNvCxnSpPr>
          <p:nvPr/>
        </p:nvCxnSpPr>
        <p:spPr>
          <a:xfrm>
            <a:off x="6848705" y="3271772"/>
            <a:ext cx="775041" cy="61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מחבר: מרפקי 120">
            <a:extLst>
              <a:ext uri="{FF2B5EF4-FFF2-40B4-BE49-F238E27FC236}">
                <a16:creationId xmlns:a16="http://schemas.microsoft.com/office/drawing/2014/main" id="{B43F69BB-759D-4718-9F43-3A1530ECDC12}"/>
              </a:ext>
            </a:extLst>
          </p:cNvPr>
          <p:cNvCxnSpPr>
            <a:cxnSpLocks/>
          </p:cNvCxnSpPr>
          <p:nvPr/>
        </p:nvCxnSpPr>
        <p:spPr>
          <a:xfrm rot="10800000" flipH="1">
            <a:off x="6977929" y="3924803"/>
            <a:ext cx="657848" cy="1557600"/>
          </a:xfrm>
          <a:prstGeom prst="bentConnector4">
            <a:avLst>
              <a:gd name="adj1" fmla="val 14631"/>
              <a:gd name="adj2" fmla="val 10064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מחבר: מרפקי 134">
            <a:extLst>
              <a:ext uri="{FF2B5EF4-FFF2-40B4-BE49-F238E27FC236}">
                <a16:creationId xmlns:a16="http://schemas.microsoft.com/office/drawing/2014/main" id="{C99168B2-2405-4773-9F94-EB03F4A20828}"/>
              </a:ext>
            </a:extLst>
          </p:cNvPr>
          <p:cNvCxnSpPr>
            <a:cxnSpLocks/>
          </p:cNvCxnSpPr>
          <p:nvPr/>
        </p:nvCxnSpPr>
        <p:spPr>
          <a:xfrm rot="16200000" flipH="1">
            <a:off x="9059570" y="4042169"/>
            <a:ext cx="1066188" cy="522063"/>
          </a:xfrm>
          <a:prstGeom prst="bentConnector3">
            <a:avLst>
              <a:gd name="adj1" fmla="val 1501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מלבן 81">
            <a:extLst>
              <a:ext uri="{FF2B5EF4-FFF2-40B4-BE49-F238E27FC236}">
                <a16:creationId xmlns:a16="http://schemas.microsoft.com/office/drawing/2014/main" id="{0CB7E5E0-86DF-43CE-BF21-CDB3813D0C24}"/>
              </a:ext>
            </a:extLst>
          </p:cNvPr>
          <p:cNvSpPr/>
          <p:nvPr/>
        </p:nvSpPr>
        <p:spPr>
          <a:xfrm>
            <a:off x="6965897" y="4819100"/>
            <a:ext cx="2996245" cy="132660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solidFill>
                  <a:schemeClr val="tx1"/>
                </a:solidFill>
                <a:latin typeface="David" panose="020E0502060401010101" pitchFamily="34" charset="-79"/>
                <a:cs typeface="David" panose="020E0502060401010101" pitchFamily="34" charset="-79"/>
              </a:rPr>
              <a:t>DB / CSV file</a:t>
            </a:r>
            <a:endParaRPr lang="he-IL" sz="2400" dirty="0">
              <a:solidFill>
                <a:schemeClr val="tx1"/>
              </a:solidFill>
              <a:latin typeface="David" panose="020E0502060401010101" pitchFamily="34" charset="-79"/>
              <a:cs typeface="David" panose="020E0502060401010101" pitchFamily="34" charset="-79"/>
            </a:endParaRPr>
          </a:p>
          <a:p>
            <a:pPr algn="ctr"/>
            <a:r>
              <a:rPr lang="he-IL" sz="2400" dirty="0">
                <a:solidFill>
                  <a:schemeClr val="tx1"/>
                </a:solidFill>
                <a:latin typeface="David" panose="020E0502060401010101" pitchFamily="34" charset="-79"/>
                <a:cs typeface="David" panose="020E0502060401010101" pitchFamily="34" charset="-79"/>
              </a:rPr>
              <a:t>לשמירת מצב </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המכונה בין הרצות</a:t>
            </a:r>
          </a:p>
        </p:txBody>
      </p:sp>
      <p:sp>
        <p:nvSpPr>
          <p:cNvPr id="173" name="מלבן 172">
            <a:extLst>
              <a:ext uri="{FF2B5EF4-FFF2-40B4-BE49-F238E27FC236}">
                <a16:creationId xmlns:a16="http://schemas.microsoft.com/office/drawing/2014/main" id="{19E76680-D1DE-4BDF-AE47-E1E8DEA8BEFD}"/>
              </a:ext>
            </a:extLst>
          </p:cNvPr>
          <p:cNvSpPr/>
          <p:nvPr/>
        </p:nvSpPr>
        <p:spPr>
          <a:xfrm>
            <a:off x="10231704" y="2401457"/>
            <a:ext cx="1810980" cy="1740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1"/>
                </a:solidFill>
                <a:latin typeface="David" panose="020E0502060401010101" pitchFamily="34" charset="-79"/>
                <a:cs typeface="David" panose="020E0502060401010101" pitchFamily="34" charset="-79"/>
              </a:rPr>
              <a:t>התרעה בזיהוי התקפה</a:t>
            </a:r>
          </a:p>
        </p:txBody>
      </p:sp>
      <p:sp>
        <p:nvSpPr>
          <p:cNvPr id="130" name="מלבן 129">
            <a:extLst>
              <a:ext uri="{FF2B5EF4-FFF2-40B4-BE49-F238E27FC236}">
                <a16:creationId xmlns:a16="http://schemas.microsoft.com/office/drawing/2014/main" id="{2B720246-95E4-4C9F-AA95-41368EB4BF03}"/>
              </a:ext>
            </a:extLst>
          </p:cNvPr>
          <p:cNvSpPr/>
          <p:nvPr/>
        </p:nvSpPr>
        <p:spPr>
          <a:xfrm>
            <a:off x="7623746" y="2407588"/>
            <a:ext cx="1810980" cy="1740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1"/>
                </a:solidFill>
                <a:latin typeface="David" panose="020E0502060401010101" pitchFamily="34" charset="-79"/>
                <a:cs typeface="David" panose="020E0502060401010101" pitchFamily="34" charset="-79"/>
              </a:rPr>
              <a:t>מודל למידה </a:t>
            </a:r>
            <a:r>
              <a:rPr lang="he-IL" dirty="0">
                <a:solidFill>
                  <a:schemeClr val="tx1"/>
                </a:solidFill>
                <a:latin typeface="David" panose="020E0502060401010101" pitchFamily="34" charset="-79"/>
                <a:cs typeface="David" panose="020E0502060401010101" pitchFamily="34" charset="-79"/>
              </a:rPr>
              <a:t>לסיווג</a:t>
            </a:r>
            <a:br>
              <a:rPr lang="en-US" dirty="0">
                <a:solidFill>
                  <a:schemeClr val="tx1"/>
                </a:solidFill>
                <a:latin typeface="David" panose="020E0502060401010101" pitchFamily="34" charset="-79"/>
                <a:cs typeface="David" panose="020E0502060401010101" pitchFamily="34" charset="-79"/>
              </a:rPr>
            </a:br>
            <a:r>
              <a:rPr lang="he-IL" dirty="0">
                <a:solidFill>
                  <a:schemeClr val="tx1"/>
                </a:solidFill>
                <a:latin typeface="David" panose="020E0502060401010101" pitchFamily="34" charset="-79"/>
                <a:cs typeface="David" panose="020E0502060401010101" pitchFamily="34" charset="-79"/>
              </a:rPr>
              <a:t>נורמה / אנומליה</a:t>
            </a:r>
            <a:endParaRPr lang="he-IL" sz="2400" dirty="0">
              <a:solidFill>
                <a:schemeClr val="tx1"/>
              </a:solidFill>
              <a:latin typeface="David" panose="020E0502060401010101" pitchFamily="34" charset="-79"/>
              <a:cs typeface="David" panose="020E0502060401010101" pitchFamily="34" charset="-79"/>
            </a:endParaRPr>
          </a:p>
        </p:txBody>
      </p:sp>
      <p:cxnSp>
        <p:nvCxnSpPr>
          <p:cNvPr id="185" name="מחבר חץ ישר 184">
            <a:extLst>
              <a:ext uri="{FF2B5EF4-FFF2-40B4-BE49-F238E27FC236}">
                <a16:creationId xmlns:a16="http://schemas.microsoft.com/office/drawing/2014/main" id="{B12395E6-DA50-4F10-9D19-AF3ECE18C53F}"/>
              </a:ext>
            </a:extLst>
          </p:cNvPr>
          <p:cNvCxnSpPr>
            <a:cxnSpLocks/>
            <a:stCxn id="130" idx="3"/>
            <a:endCxn id="173" idx="1"/>
          </p:cNvCxnSpPr>
          <p:nvPr/>
        </p:nvCxnSpPr>
        <p:spPr>
          <a:xfrm flipV="1">
            <a:off x="9434726" y="3271772"/>
            <a:ext cx="796978" cy="61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606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3825197" y="163472"/>
            <a:ext cx="4541628"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סכמת בלוקים</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64" name="מציין מיקום של כותרת תחתונה 63">
            <a:extLst>
              <a:ext uri="{FF2B5EF4-FFF2-40B4-BE49-F238E27FC236}">
                <a16:creationId xmlns:a16="http://schemas.microsoft.com/office/drawing/2014/main" id="{3578A601-57B3-44BA-87D7-0030A601AF1A}"/>
              </a:ext>
            </a:extLst>
          </p:cNvPr>
          <p:cNvSpPr>
            <a:spLocks noGrp="1"/>
          </p:cNvSpPr>
          <p:nvPr>
            <p:ph type="ftr" sz="quarter" idx="11"/>
          </p:nvPr>
        </p:nvSpPr>
        <p:spPr/>
        <p:txBody>
          <a:bodyPr/>
          <a:lstStyle/>
          <a:p>
            <a:r>
              <a:rPr lang="he-IL"/>
              <a:t>מעבדת </a:t>
            </a:r>
            <a:r>
              <a:rPr lang="en-US"/>
              <a:t>NSSL</a:t>
            </a:r>
            <a:endParaRPr lang="he-IL"/>
          </a:p>
        </p:txBody>
      </p:sp>
      <p:sp>
        <p:nvSpPr>
          <p:cNvPr id="65" name="מציין מיקום של מספר שקופית 64">
            <a:extLst>
              <a:ext uri="{FF2B5EF4-FFF2-40B4-BE49-F238E27FC236}">
                <a16:creationId xmlns:a16="http://schemas.microsoft.com/office/drawing/2014/main" id="{9D8FBB97-20D4-4EC8-88FC-F2F946580BF5}"/>
              </a:ext>
            </a:extLst>
          </p:cNvPr>
          <p:cNvSpPr>
            <a:spLocks noGrp="1"/>
          </p:cNvSpPr>
          <p:nvPr>
            <p:ph type="sldNum" sz="quarter" idx="12"/>
          </p:nvPr>
        </p:nvSpPr>
        <p:spPr/>
        <p:txBody>
          <a:bodyPr/>
          <a:lstStyle/>
          <a:p>
            <a:fld id="{BAAA9BBB-F405-417C-AE07-41F3AEF30BD1}" type="slidenum">
              <a:rPr lang="he-IL" smtClean="0"/>
              <a:t>15</a:t>
            </a:fld>
            <a:endParaRPr lang="he-IL"/>
          </a:p>
        </p:txBody>
      </p:sp>
      <p:sp>
        <p:nvSpPr>
          <p:cNvPr id="35" name="מלבן 34">
            <a:extLst>
              <a:ext uri="{FF2B5EF4-FFF2-40B4-BE49-F238E27FC236}">
                <a16:creationId xmlns:a16="http://schemas.microsoft.com/office/drawing/2014/main" id="{85F14CB3-F0B7-454B-97CC-E4CF69A72A11}"/>
              </a:ext>
            </a:extLst>
          </p:cNvPr>
          <p:cNvSpPr/>
          <p:nvPr/>
        </p:nvSpPr>
        <p:spPr>
          <a:xfrm>
            <a:off x="2142298" y="1362081"/>
            <a:ext cx="7907404" cy="5002865"/>
          </a:xfrm>
          <a:prstGeom prst="rect">
            <a:avLst/>
          </a:prstGeom>
          <a:gradFill>
            <a:gsLst>
              <a:gs pos="0">
                <a:schemeClr val="accent2">
                  <a:lumMod val="20000"/>
                  <a:lumOff val="80000"/>
                </a:schemeClr>
              </a:gs>
              <a:gs pos="100000">
                <a:schemeClr val="accent5">
                  <a:lumMod val="20000"/>
                  <a:lumOff val="8000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chemeClr val="tx1"/>
              </a:solidFill>
              <a:latin typeface="David" panose="020E0502060401010101" pitchFamily="34" charset="-79"/>
              <a:cs typeface="David" panose="020E0502060401010101" pitchFamily="34" charset="-79"/>
            </a:endParaRPr>
          </a:p>
        </p:txBody>
      </p:sp>
      <p:cxnSp>
        <p:nvCxnSpPr>
          <p:cNvPr id="36" name="מחבר ישר 35">
            <a:extLst>
              <a:ext uri="{FF2B5EF4-FFF2-40B4-BE49-F238E27FC236}">
                <a16:creationId xmlns:a16="http://schemas.microsoft.com/office/drawing/2014/main" id="{5F53B876-E414-4819-B278-A2741388CF95}"/>
              </a:ext>
            </a:extLst>
          </p:cNvPr>
          <p:cNvCxnSpPr>
            <a:cxnSpLocks/>
          </p:cNvCxnSpPr>
          <p:nvPr/>
        </p:nvCxnSpPr>
        <p:spPr>
          <a:xfrm>
            <a:off x="7206912" y="1625600"/>
            <a:ext cx="0" cy="3042653"/>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881A2D19-090D-4A8D-B5A6-33F4D58120A2}"/>
              </a:ext>
            </a:extLst>
          </p:cNvPr>
          <p:cNvCxnSpPr>
            <a:cxnSpLocks/>
          </p:cNvCxnSpPr>
          <p:nvPr/>
        </p:nvCxnSpPr>
        <p:spPr>
          <a:xfrm>
            <a:off x="4630156" y="1625600"/>
            <a:ext cx="0" cy="3042653"/>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4" name="TextBox 15">
            <a:extLst>
              <a:ext uri="{FF2B5EF4-FFF2-40B4-BE49-F238E27FC236}">
                <a16:creationId xmlns:a16="http://schemas.microsoft.com/office/drawing/2014/main" id="{AF510571-F9D7-4687-9A79-1DEF4E5FDF2B}"/>
              </a:ext>
            </a:extLst>
          </p:cNvPr>
          <p:cNvSpPr txBox="1"/>
          <p:nvPr/>
        </p:nvSpPr>
        <p:spPr>
          <a:xfrm>
            <a:off x="2142298" y="1311950"/>
            <a:ext cx="1453629" cy="584775"/>
          </a:xfrm>
          <a:prstGeom prst="rect">
            <a:avLst/>
          </a:prstGeom>
          <a:noFill/>
        </p:spPr>
        <p:txBody>
          <a:bodyPr wrap="square" rtlCol="1">
            <a:spAutoFit/>
          </a:bodyPr>
          <a:lstStyle/>
          <a:p>
            <a:pPr algn="l" rtl="0"/>
            <a:r>
              <a:rPr lang="en-US" sz="3200" dirty="0">
                <a:latin typeface="Cambria Math" panose="02040503050406030204" pitchFamily="18" charset="0"/>
                <a:ea typeface="Cambria Math" panose="02040503050406030204" pitchFamily="18" charset="0"/>
              </a:rPr>
              <a:t>sniffer</a:t>
            </a:r>
            <a:endParaRPr lang="he-IL" sz="3200" dirty="0">
              <a:latin typeface="Cambria Math" panose="02040503050406030204" pitchFamily="18" charset="0"/>
              <a:ea typeface="Cambria Math" panose="02040503050406030204" pitchFamily="18" charset="0"/>
            </a:endParaRPr>
          </a:p>
        </p:txBody>
      </p:sp>
      <p:sp>
        <p:nvSpPr>
          <p:cNvPr id="55" name="TextBox 16">
            <a:extLst>
              <a:ext uri="{FF2B5EF4-FFF2-40B4-BE49-F238E27FC236}">
                <a16:creationId xmlns:a16="http://schemas.microsoft.com/office/drawing/2014/main" id="{FE9B756C-C1B8-4AFC-8CF5-1E36A86256DB}"/>
              </a:ext>
            </a:extLst>
          </p:cNvPr>
          <p:cNvSpPr txBox="1"/>
          <p:nvPr/>
        </p:nvSpPr>
        <p:spPr>
          <a:xfrm>
            <a:off x="4667776" y="1340098"/>
            <a:ext cx="2551171" cy="584775"/>
          </a:xfrm>
          <a:prstGeom prst="rect">
            <a:avLst/>
          </a:prstGeom>
          <a:noFill/>
        </p:spPr>
        <p:txBody>
          <a:bodyPr wrap="square" rtlCol="1">
            <a:spAutoFit/>
          </a:bodyPr>
          <a:lstStyle/>
          <a:p>
            <a:pPr algn="l" rtl="0"/>
            <a:r>
              <a:rPr lang="en-US" sz="3200" dirty="0">
                <a:latin typeface="Cambria Math" panose="02040503050406030204" pitchFamily="18" charset="0"/>
                <a:ea typeface="Cambria Math" panose="02040503050406030204" pitchFamily="18" charset="0"/>
              </a:rPr>
              <a:t>pre-process</a:t>
            </a:r>
            <a:endParaRPr lang="he-IL" sz="3200" dirty="0">
              <a:latin typeface="Cambria Math" panose="02040503050406030204" pitchFamily="18" charset="0"/>
              <a:ea typeface="Cambria Math" panose="02040503050406030204" pitchFamily="18" charset="0"/>
            </a:endParaRPr>
          </a:p>
        </p:txBody>
      </p:sp>
      <p:sp>
        <p:nvSpPr>
          <p:cNvPr id="58" name="TextBox 19">
            <a:extLst>
              <a:ext uri="{FF2B5EF4-FFF2-40B4-BE49-F238E27FC236}">
                <a16:creationId xmlns:a16="http://schemas.microsoft.com/office/drawing/2014/main" id="{9A6A1F6E-E267-4D3D-AA0C-27E94C9A1988}"/>
              </a:ext>
            </a:extLst>
          </p:cNvPr>
          <p:cNvSpPr txBox="1"/>
          <p:nvPr/>
        </p:nvSpPr>
        <p:spPr>
          <a:xfrm>
            <a:off x="7435897" y="1340097"/>
            <a:ext cx="1453613" cy="584775"/>
          </a:xfrm>
          <a:prstGeom prst="rect">
            <a:avLst/>
          </a:prstGeom>
          <a:noFill/>
        </p:spPr>
        <p:txBody>
          <a:bodyPr wrap="square" rtlCol="1">
            <a:spAutoFit/>
          </a:bodyPr>
          <a:lstStyle/>
          <a:p>
            <a:pPr algn="l" rtl="0"/>
            <a:r>
              <a:rPr lang="en-US" sz="3200" dirty="0">
                <a:latin typeface="Cambria Math" panose="02040503050406030204" pitchFamily="18" charset="0"/>
                <a:ea typeface="Cambria Math" panose="02040503050406030204" pitchFamily="18" charset="0"/>
              </a:rPr>
              <a:t>model</a:t>
            </a:r>
            <a:endParaRPr lang="he-IL" sz="3200" dirty="0">
              <a:latin typeface="Cambria Math" panose="02040503050406030204" pitchFamily="18" charset="0"/>
              <a:ea typeface="Cambria Math" panose="02040503050406030204" pitchFamily="18" charset="0"/>
            </a:endParaRPr>
          </a:p>
        </p:txBody>
      </p:sp>
      <p:cxnSp>
        <p:nvCxnSpPr>
          <p:cNvPr id="43" name="מחבר חץ ישר 42">
            <a:extLst>
              <a:ext uri="{FF2B5EF4-FFF2-40B4-BE49-F238E27FC236}">
                <a16:creationId xmlns:a16="http://schemas.microsoft.com/office/drawing/2014/main" id="{20A512A3-CC01-4D43-9041-05C2BFC53B4B}"/>
              </a:ext>
            </a:extLst>
          </p:cNvPr>
          <p:cNvCxnSpPr>
            <a:cxnSpLocks/>
            <a:stCxn id="67" idx="3"/>
            <a:endCxn id="74" idx="1"/>
          </p:cNvCxnSpPr>
          <p:nvPr/>
        </p:nvCxnSpPr>
        <p:spPr>
          <a:xfrm>
            <a:off x="1960296" y="3272047"/>
            <a:ext cx="5251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מלבן 43">
            <a:extLst>
              <a:ext uri="{FF2B5EF4-FFF2-40B4-BE49-F238E27FC236}">
                <a16:creationId xmlns:a16="http://schemas.microsoft.com/office/drawing/2014/main" id="{E2671734-D681-4C6B-A2C5-CF4EDF32F655}"/>
              </a:ext>
            </a:extLst>
          </p:cNvPr>
          <p:cNvSpPr/>
          <p:nvPr/>
        </p:nvSpPr>
        <p:spPr>
          <a:xfrm>
            <a:off x="5037725" y="2401457"/>
            <a:ext cx="1810980" cy="1740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1"/>
                </a:solidFill>
                <a:latin typeface="David" panose="020E0502060401010101" pitchFamily="34" charset="-79"/>
                <a:cs typeface="David" panose="020E0502060401010101" pitchFamily="34" charset="-79"/>
              </a:rPr>
              <a:t>מנגנון</a:t>
            </a:r>
          </a:p>
          <a:p>
            <a:pPr algn="ctr"/>
            <a:r>
              <a:rPr lang="he-IL" sz="2400" dirty="0">
                <a:solidFill>
                  <a:schemeClr val="tx1"/>
                </a:solidFill>
                <a:latin typeface="David" panose="020E0502060401010101" pitchFamily="34" charset="-79"/>
                <a:cs typeface="David" panose="020E0502060401010101" pitchFamily="34" charset="-79"/>
              </a:rPr>
              <a:t>עיבוד מידע</a:t>
            </a:r>
          </a:p>
          <a:p>
            <a:pPr algn="ctr"/>
            <a:r>
              <a:rPr lang="he-IL" dirty="0">
                <a:solidFill>
                  <a:schemeClr val="tx1"/>
                </a:solidFill>
                <a:latin typeface="David" panose="020E0502060401010101" pitchFamily="34" charset="-79"/>
                <a:cs typeface="David" panose="020E0502060401010101" pitchFamily="34" charset="-79"/>
              </a:rPr>
              <a:t>(מיצוי מידע לתכונות)</a:t>
            </a:r>
          </a:p>
        </p:txBody>
      </p:sp>
      <p:cxnSp>
        <p:nvCxnSpPr>
          <p:cNvPr id="48" name="מחבר חץ ישר 47">
            <a:extLst>
              <a:ext uri="{FF2B5EF4-FFF2-40B4-BE49-F238E27FC236}">
                <a16:creationId xmlns:a16="http://schemas.microsoft.com/office/drawing/2014/main" id="{1AAB2AAD-D293-484C-A78F-92478BD0D7F9}"/>
              </a:ext>
            </a:extLst>
          </p:cNvPr>
          <p:cNvCxnSpPr>
            <a:cxnSpLocks/>
            <a:stCxn id="74" idx="3"/>
            <a:endCxn id="44" idx="1"/>
          </p:cNvCxnSpPr>
          <p:nvPr/>
        </p:nvCxnSpPr>
        <p:spPr>
          <a:xfrm flipV="1">
            <a:off x="4296473" y="3271772"/>
            <a:ext cx="741252" cy="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מלבן 66">
            <a:extLst>
              <a:ext uri="{FF2B5EF4-FFF2-40B4-BE49-F238E27FC236}">
                <a16:creationId xmlns:a16="http://schemas.microsoft.com/office/drawing/2014/main" id="{BE3FD346-5265-403F-8BE1-8D396790B067}"/>
              </a:ext>
            </a:extLst>
          </p:cNvPr>
          <p:cNvSpPr/>
          <p:nvPr/>
        </p:nvSpPr>
        <p:spPr>
          <a:xfrm>
            <a:off x="149316" y="2401732"/>
            <a:ext cx="1810980" cy="1740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1"/>
                </a:solidFill>
                <a:latin typeface="David" panose="020E0502060401010101" pitchFamily="34" charset="-79"/>
                <a:cs typeface="David" panose="020E0502060401010101" pitchFamily="34" charset="-79"/>
              </a:rPr>
              <a:t>רכיב </a:t>
            </a:r>
            <a:r>
              <a:rPr lang="en-US" sz="2400" dirty="0">
                <a:solidFill>
                  <a:schemeClr val="tx1"/>
                </a:solidFill>
                <a:latin typeface="David" panose="020E0502060401010101" pitchFamily="34" charset="-79"/>
                <a:cs typeface="David" panose="020E0502060401010101" pitchFamily="34" charset="-79"/>
              </a:rPr>
              <a:t>IoT</a:t>
            </a:r>
            <a:endParaRPr lang="he-IL" sz="2400" dirty="0">
              <a:solidFill>
                <a:schemeClr val="tx1"/>
              </a:solidFill>
              <a:latin typeface="David" panose="020E0502060401010101" pitchFamily="34" charset="-79"/>
              <a:cs typeface="David" panose="020E0502060401010101" pitchFamily="34" charset="-79"/>
            </a:endParaRPr>
          </a:p>
          <a:p>
            <a:pPr algn="ctr"/>
            <a:r>
              <a:rPr lang="he-IL" sz="2400" dirty="0">
                <a:solidFill>
                  <a:schemeClr val="tx1"/>
                </a:solidFill>
                <a:latin typeface="David" panose="020E0502060401010101" pitchFamily="34" charset="-79"/>
                <a:cs typeface="David" panose="020E0502060401010101" pitchFamily="34" charset="-79"/>
              </a:rPr>
              <a:t>המחובר לרשת</a:t>
            </a:r>
          </a:p>
        </p:txBody>
      </p:sp>
      <p:sp>
        <p:nvSpPr>
          <p:cNvPr id="74" name="מלבן 73">
            <a:extLst>
              <a:ext uri="{FF2B5EF4-FFF2-40B4-BE49-F238E27FC236}">
                <a16:creationId xmlns:a16="http://schemas.microsoft.com/office/drawing/2014/main" id="{B2EE4F8B-DE0D-4572-B277-68E0214C95ED}"/>
              </a:ext>
            </a:extLst>
          </p:cNvPr>
          <p:cNvSpPr/>
          <p:nvPr/>
        </p:nvSpPr>
        <p:spPr>
          <a:xfrm>
            <a:off x="2485493" y="2401732"/>
            <a:ext cx="1810980" cy="1740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1"/>
                </a:solidFill>
                <a:latin typeface="David" panose="020E0502060401010101" pitchFamily="34" charset="-79"/>
                <a:cs typeface="David" panose="020E0502060401010101" pitchFamily="34" charset="-79"/>
              </a:rPr>
              <a:t>מנגנון איסוף מידע מהרשת</a:t>
            </a:r>
          </a:p>
        </p:txBody>
      </p:sp>
      <p:cxnSp>
        <p:nvCxnSpPr>
          <p:cNvPr id="117" name="מחבר חץ ישר 116">
            <a:extLst>
              <a:ext uri="{FF2B5EF4-FFF2-40B4-BE49-F238E27FC236}">
                <a16:creationId xmlns:a16="http://schemas.microsoft.com/office/drawing/2014/main" id="{536A88E5-8DF8-434A-817C-3FCD65B3843C}"/>
              </a:ext>
            </a:extLst>
          </p:cNvPr>
          <p:cNvCxnSpPr>
            <a:cxnSpLocks/>
            <a:stCxn id="44" idx="3"/>
            <a:endCxn id="130" idx="1"/>
          </p:cNvCxnSpPr>
          <p:nvPr/>
        </p:nvCxnSpPr>
        <p:spPr>
          <a:xfrm>
            <a:off x="6848705" y="3271772"/>
            <a:ext cx="775041" cy="61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מחבר: מרפקי 120">
            <a:extLst>
              <a:ext uri="{FF2B5EF4-FFF2-40B4-BE49-F238E27FC236}">
                <a16:creationId xmlns:a16="http://schemas.microsoft.com/office/drawing/2014/main" id="{B43F69BB-759D-4718-9F43-3A1530ECDC12}"/>
              </a:ext>
            </a:extLst>
          </p:cNvPr>
          <p:cNvCxnSpPr>
            <a:cxnSpLocks/>
          </p:cNvCxnSpPr>
          <p:nvPr/>
        </p:nvCxnSpPr>
        <p:spPr>
          <a:xfrm rot="10800000" flipH="1">
            <a:off x="6977929" y="3924803"/>
            <a:ext cx="657848" cy="1557600"/>
          </a:xfrm>
          <a:prstGeom prst="bentConnector4">
            <a:avLst>
              <a:gd name="adj1" fmla="val 14631"/>
              <a:gd name="adj2" fmla="val 10064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מחבר: מרפקי 134">
            <a:extLst>
              <a:ext uri="{FF2B5EF4-FFF2-40B4-BE49-F238E27FC236}">
                <a16:creationId xmlns:a16="http://schemas.microsoft.com/office/drawing/2014/main" id="{C99168B2-2405-4773-9F94-EB03F4A20828}"/>
              </a:ext>
            </a:extLst>
          </p:cNvPr>
          <p:cNvCxnSpPr>
            <a:cxnSpLocks/>
          </p:cNvCxnSpPr>
          <p:nvPr/>
        </p:nvCxnSpPr>
        <p:spPr>
          <a:xfrm rot="16200000" flipH="1">
            <a:off x="9059570" y="4042169"/>
            <a:ext cx="1066188" cy="522063"/>
          </a:xfrm>
          <a:prstGeom prst="bentConnector3">
            <a:avLst>
              <a:gd name="adj1" fmla="val 1501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מלבן 81">
            <a:extLst>
              <a:ext uri="{FF2B5EF4-FFF2-40B4-BE49-F238E27FC236}">
                <a16:creationId xmlns:a16="http://schemas.microsoft.com/office/drawing/2014/main" id="{0CB7E5E0-86DF-43CE-BF21-CDB3813D0C24}"/>
              </a:ext>
            </a:extLst>
          </p:cNvPr>
          <p:cNvSpPr/>
          <p:nvPr/>
        </p:nvSpPr>
        <p:spPr>
          <a:xfrm>
            <a:off x="6965897" y="4819100"/>
            <a:ext cx="2996245" cy="132660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solidFill>
                  <a:schemeClr val="tx1"/>
                </a:solidFill>
                <a:latin typeface="David" panose="020E0502060401010101" pitchFamily="34" charset="-79"/>
                <a:cs typeface="David" panose="020E0502060401010101" pitchFamily="34" charset="-79"/>
              </a:rPr>
              <a:t>DB / CSV file</a:t>
            </a:r>
            <a:endParaRPr lang="he-IL" sz="2400" dirty="0">
              <a:solidFill>
                <a:schemeClr val="tx1"/>
              </a:solidFill>
              <a:latin typeface="David" panose="020E0502060401010101" pitchFamily="34" charset="-79"/>
              <a:cs typeface="David" panose="020E0502060401010101" pitchFamily="34" charset="-79"/>
            </a:endParaRPr>
          </a:p>
          <a:p>
            <a:pPr algn="ctr"/>
            <a:r>
              <a:rPr lang="he-IL" sz="2400" dirty="0">
                <a:solidFill>
                  <a:schemeClr val="tx1"/>
                </a:solidFill>
                <a:latin typeface="David" panose="020E0502060401010101" pitchFamily="34" charset="-79"/>
                <a:cs typeface="David" panose="020E0502060401010101" pitchFamily="34" charset="-79"/>
              </a:rPr>
              <a:t>לשמירת מצב </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המכונה בין הרצות</a:t>
            </a:r>
          </a:p>
        </p:txBody>
      </p:sp>
      <p:sp>
        <p:nvSpPr>
          <p:cNvPr id="173" name="מלבן 172">
            <a:extLst>
              <a:ext uri="{FF2B5EF4-FFF2-40B4-BE49-F238E27FC236}">
                <a16:creationId xmlns:a16="http://schemas.microsoft.com/office/drawing/2014/main" id="{19E76680-D1DE-4BDF-AE47-E1E8DEA8BEFD}"/>
              </a:ext>
            </a:extLst>
          </p:cNvPr>
          <p:cNvSpPr/>
          <p:nvPr/>
        </p:nvSpPr>
        <p:spPr>
          <a:xfrm>
            <a:off x="10231704" y="2401457"/>
            <a:ext cx="1810980" cy="1740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1"/>
                </a:solidFill>
                <a:latin typeface="David" panose="020E0502060401010101" pitchFamily="34" charset="-79"/>
                <a:cs typeface="David" panose="020E0502060401010101" pitchFamily="34" charset="-79"/>
              </a:rPr>
              <a:t>התרעה בזיהוי התקפה</a:t>
            </a:r>
          </a:p>
        </p:txBody>
      </p:sp>
      <p:sp>
        <p:nvSpPr>
          <p:cNvPr id="130" name="מלבן 129">
            <a:extLst>
              <a:ext uri="{FF2B5EF4-FFF2-40B4-BE49-F238E27FC236}">
                <a16:creationId xmlns:a16="http://schemas.microsoft.com/office/drawing/2014/main" id="{2B720246-95E4-4C9F-AA95-41368EB4BF03}"/>
              </a:ext>
            </a:extLst>
          </p:cNvPr>
          <p:cNvSpPr/>
          <p:nvPr/>
        </p:nvSpPr>
        <p:spPr>
          <a:xfrm>
            <a:off x="7623746" y="2407588"/>
            <a:ext cx="1810980" cy="1740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1"/>
                </a:solidFill>
                <a:latin typeface="David" panose="020E0502060401010101" pitchFamily="34" charset="-79"/>
                <a:cs typeface="David" panose="020E0502060401010101" pitchFamily="34" charset="-79"/>
              </a:rPr>
              <a:t>מודל למידה </a:t>
            </a:r>
            <a:r>
              <a:rPr lang="he-IL" dirty="0">
                <a:solidFill>
                  <a:schemeClr val="tx1"/>
                </a:solidFill>
                <a:latin typeface="David" panose="020E0502060401010101" pitchFamily="34" charset="-79"/>
                <a:cs typeface="David" panose="020E0502060401010101" pitchFamily="34" charset="-79"/>
              </a:rPr>
              <a:t>לסיווג</a:t>
            </a:r>
            <a:br>
              <a:rPr lang="en-US" dirty="0">
                <a:solidFill>
                  <a:schemeClr val="tx1"/>
                </a:solidFill>
                <a:latin typeface="David" panose="020E0502060401010101" pitchFamily="34" charset="-79"/>
                <a:cs typeface="David" panose="020E0502060401010101" pitchFamily="34" charset="-79"/>
              </a:rPr>
            </a:br>
            <a:r>
              <a:rPr lang="he-IL" dirty="0">
                <a:solidFill>
                  <a:schemeClr val="tx1"/>
                </a:solidFill>
                <a:latin typeface="David" panose="020E0502060401010101" pitchFamily="34" charset="-79"/>
                <a:cs typeface="David" panose="020E0502060401010101" pitchFamily="34" charset="-79"/>
              </a:rPr>
              <a:t>נורמה / אנומליה</a:t>
            </a:r>
            <a:endParaRPr lang="he-IL" sz="2400" dirty="0">
              <a:solidFill>
                <a:schemeClr val="tx1"/>
              </a:solidFill>
              <a:latin typeface="David" panose="020E0502060401010101" pitchFamily="34" charset="-79"/>
              <a:cs typeface="David" panose="020E0502060401010101" pitchFamily="34" charset="-79"/>
            </a:endParaRPr>
          </a:p>
        </p:txBody>
      </p:sp>
      <p:cxnSp>
        <p:nvCxnSpPr>
          <p:cNvPr id="185" name="מחבר חץ ישר 184">
            <a:extLst>
              <a:ext uri="{FF2B5EF4-FFF2-40B4-BE49-F238E27FC236}">
                <a16:creationId xmlns:a16="http://schemas.microsoft.com/office/drawing/2014/main" id="{B12395E6-DA50-4F10-9D19-AF3ECE18C53F}"/>
              </a:ext>
            </a:extLst>
          </p:cNvPr>
          <p:cNvCxnSpPr>
            <a:cxnSpLocks/>
            <a:stCxn id="130" idx="3"/>
            <a:endCxn id="173" idx="1"/>
          </p:cNvCxnSpPr>
          <p:nvPr/>
        </p:nvCxnSpPr>
        <p:spPr>
          <a:xfrm flipV="1">
            <a:off x="9434726" y="3271772"/>
            <a:ext cx="796978" cy="61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צורה חופשית: צורה 20">
            <a:extLst>
              <a:ext uri="{FF2B5EF4-FFF2-40B4-BE49-F238E27FC236}">
                <a16:creationId xmlns:a16="http://schemas.microsoft.com/office/drawing/2014/main" id="{6C8B560F-942B-47C6-9DFE-47FFEAC14E5D}"/>
              </a:ext>
            </a:extLst>
          </p:cNvPr>
          <p:cNvSpPr/>
          <p:nvPr/>
        </p:nvSpPr>
        <p:spPr>
          <a:xfrm>
            <a:off x="2077925" y="3473122"/>
            <a:ext cx="408421" cy="2352326"/>
          </a:xfrm>
          <a:custGeom>
            <a:avLst/>
            <a:gdLst>
              <a:gd name="connsiteX0" fmla="*/ 277402 w 277402"/>
              <a:gd name="connsiteY0" fmla="*/ 2044557 h 2044557"/>
              <a:gd name="connsiteX1" fmla="*/ 0 w 277402"/>
              <a:gd name="connsiteY1" fmla="*/ 2044557 h 2044557"/>
              <a:gd name="connsiteX2" fmla="*/ 10274 w 277402"/>
              <a:gd name="connsiteY2" fmla="*/ 0 h 2044557"/>
              <a:gd name="connsiteX3" fmla="*/ 256854 w 277402"/>
              <a:gd name="connsiteY3" fmla="*/ 0 h 2044557"/>
            </a:gdLst>
            <a:ahLst/>
            <a:cxnLst>
              <a:cxn ang="0">
                <a:pos x="connsiteX0" y="connsiteY0"/>
              </a:cxn>
              <a:cxn ang="0">
                <a:pos x="connsiteX1" y="connsiteY1"/>
              </a:cxn>
              <a:cxn ang="0">
                <a:pos x="connsiteX2" y="connsiteY2"/>
              </a:cxn>
              <a:cxn ang="0">
                <a:pos x="connsiteX3" y="connsiteY3"/>
              </a:cxn>
            </a:cxnLst>
            <a:rect l="l" t="t" r="r" b="b"/>
            <a:pathLst>
              <a:path w="277402" h="2044557">
                <a:moveTo>
                  <a:pt x="277402" y="2044557"/>
                </a:moveTo>
                <a:lnTo>
                  <a:pt x="0" y="2044557"/>
                </a:lnTo>
                <a:cubicBezTo>
                  <a:pt x="3425" y="1363038"/>
                  <a:pt x="6849" y="681519"/>
                  <a:pt x="10274" y="0"/>
                </a:cubicBezTo>
                <a:lnTo>
                  <a:pt x="256854" y="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extLst>
              <a:ext uri="{FF2B5EF4-FFF2-40B4-BE49-F238E27FC236}">
                <a16:creationId xmlns:a16="http://schemas.microsoft.com/office/drawing/2014/main" id="{225B82A1-9AB8-48FA-B2F7-F9A50C620B57}"/>
              </a:ext>
            </a:extLst>
          </p:cNvPr>
          <p:cNvSpPr/>
          <p:nvPr/>
        </p:nvSpPr>
        <p:spPr>
          <a:xfrm>
            <a:off x="2485493" y="5462996"/>
            <a:ext cx="1810980" cy="77693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1"/>
                </a:solidFill>
                <a:latin typeface="David" panose="020E0502060401010101" pitchFamily="34" charset="-79"/>
                <a:cs typeface="David" panose="020E0502060401010101" pitchFamily="34" charset="-79"/>
              </a:rPr>
              <a:t>התקפה </a:t>
            </a:r>
            <a:br>
              <a:rPr lang="en-US" sz="2400" dirty="0">
                <a:solidFill>
                  <a:schemeClr val="tx1"/>
                </a:solidFill>
                <a:latin typeface="David" panose="020E0502060401010101" pitchFamily="34" charset="-79"/>
                <a:cs typeface="David" panose="020E0502060401010101" pitchFamily="34" charset="-79"/>
              </a:rPr>
            </a:br>
            <a:r>
              <a:rPr lang="he-IL" sz="2400" dirty="0">
                <a:solidFill>
                  <a:schemeClr val="tx1"/>
                </a:solidFill>
                <a:latin typeface="David" panose="020E0502060401010101" pitchFamily="34" charset="-79"/>
                <a:cs typeface="David" panose="020E0502060401010101" pitchFamily="34" charset="-79"/>
              </a:rPr>
              <a:t>דרך הרשת</a:t>
            </a:r>
          </a:p>
        </p:txBody>
      </p:sp>
      <p:sp>
        <p:nvSpPr>
          <p:cNvPr id="47" name="צורה חופשית: צורה 46">
            <a:extLst>
              <a:ext uri="{FF2B5EF4-FFF2-40B4-BE49-F238E27FC236}">
                <a16:creationId xmlns:a16="http://schemas.microsoft.com/office/drawing/2014/main" id="{47DD7D84-653F-4E66-8180-C0A13CB368DD}"/>
              </a:ext>
            </a:extLst>
          </p:cNvPr>
          <p:cNvSpPr/>
          <p:nvPr/>
        </p:nvSpPr>
        <p:spPr>
          <a:xfrm>
            <a:off x="2289487" y="3678579"/>
            <a:ext cx="219533" cy="1248722"/>
          </a:xfrm>
          <a:custGeom>
            <a:avLst/>
            <a:gdLst>
              <a:gd name="connsiteX0" fmla="*/ 277402 w 277402"/>
              <a:gd name="connsiteY0" fmla="*/ 2044557 h 2044557"/>
              <a:gd name="connsiteX1" fmla="*/ 0 w 277402"/>
              <a:gd name="connsiteY1" fmla="*/ 2044557 h 2044557"/>
              <a:gd name="connsiteX2" fmla="*/ 10274 w 277402"/>
              <a:gd name="connsiteY2" fmla="*/ 0 h 2044557"/>
              <a:gd name="connsiteX3" fmla="*/ 256854 w 277402"/>
              <a:gd name="connsiteY3" fmla="*/ 0 h 2044557"/>
            </a:gdLst>
            <a:ahLst/>
            <a:cxnLst>
              <a:cxn ang="0">
                <a:pos x="connsiteX0" y="connsiteY0"/>
              </a:cxn>
              <a:cxn ang="0">
                <a:pos x="connsiteX1" y="connsiteY1"/>
              </a:cxn>
              <a:cxn ang="0">
                <a:pos x="connsiteX2" y="connsiteY2"/>
              </a:cxn>
              <a:cxn ang="0">
                <a:pos x="connsiteX3" y="connsiteY3"/>
              </a:cxn>
            </a:cxnLst>
            <a:rect l="l" t="t" r="r" b="b"/>
            <a:pathLst>
              <a:path w="277402" h="2044557">
                <a:moveTo>
                  <a:pt x="277402" y="2044557"/>
                </a:moveTo>
                <a:lnTo>
                  <a:pt x="0" y="2044557"/>
                </a:lnTo>
                <a:cubicBezTo>
                  <a:pt x="3425" y="1363038"/>
                  <a:pt x="6849" y="681519"/>
                  <a:pt x="10274" y="0"/>
                </a:cubicBezTo>
                <a:lnTo>
                  <a:pt x="256854" y="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extLst>
              <a:ext uri="{FF2B5EF4-FFF2-40B4-BE49-F238E27FC236}">
                <a16:creationId xmlns:a16="http://schemas.microsoft.com/office/drawing/2014/main" id="{C312E567-9A00-47A1-B6AD-23BA5C5F8DB5}"/>
              </a:ext>
            </a:extLst>
          </p:cNvPr>
          <p:cNvSpPr/>
          <p:nvPr/>
        </p:nvSpPr>
        <p:spPr>
          <a:xfrm>
            <a:off x="2485493" y="4484987"/>
            <a:ext cx="1810980" cy="77693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1"/>
                </a:solidFill>
                <a:latin typeface="David" panose="020E0502060401010101" pitchFamily="34" charset="-79"/>
                <a:cs typeface="David" panose="020E0502060401010101" pitchFamily="34" charset="-79"/>
              </a:rPr>
              <a:t>גנרציה של מידע נורמלי</a:t>
            </a:r>
          </a:p>
        </p:txBody>
      </p:sp>
    </p:spTree>
    <p:extLst>
      <p:ext uri="{BB962C8B-B14F-4D97-AF65-F5344CB8AC3E}">
        <p14:creationId xmlns:p14="http://schemas.microsoft.com/office/powerpoint/2010/main" val="3085206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557491" y="163472"/>
            <a:ext cx="11077070"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כלים להיכרות עם הדאטא ולהפקתו</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16</a:t>
            </a:fld>
            <a:endParaRPr lang="he-IL"/>
          </a:p>
        </p:txBody>
      </p:sp>
      <p:sp>
        <p:nvSpPr>
          <p:cNvPr id="5" name="TextBox 4">
            <a:extLst>
              <a:ext uri="{FF2B5EF4-FFF2-40B4-BE49-F238E27FC236}">
                <a16:creationId xmlns:a16="http://schemas.microsoft.com/office/drawing/2014/main" id="{B908AD7D-C585-4356-A030-58240525F610}"/>
              </a:ext>
            </a:extLst>
          </p:cNvPr>
          <p:cNvSpPr txBox="1"/>
          <p:nvPr/>
        </p:nvSpPr>
        <p:spPr>
          <a:xfrm>
            <a:off x="351183" y="1551751"/>
            <a:ext cx="11489633" cy="2554545"/>
          </a:xfrm>
          <a:prstGeom prst="rect">
            <a:avLst/>
          </a:prstGeom>
          <a:noFill/>
        </p:spPr>
        <p:txBody>
          <a:bodyPr wrap="square" rtlCol="1">
            <a:spAutoFit/>
          </a:bodyPr>
          <a:lstStyle/>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נעשה שימוש בנתונים מ</a:t>
            </a:r>
            <a:r>
              <a:rPr lang="he-IL" sz="3200" b="1" dirty="0">
                <a:latin typeface="Cambria" panose="02040503050406030204" pitchFamily="18" charset="0"/>
                <a:ea typeface="Cambria" panose="02040503050406030204" pitchFamily="18" charset="0"/>
                <a:cs typeface="David" panose="020E0502060401010101" pitchFamily="34" charset="-79"/>
              </a:rPr>
              <a:t>קבצי </a:t>
            </a:r>
            <a:r>
              <a:rPr lang="en-US" sz="3200" b="1" dirty="0">
                <a:latin typeface="Cambria" panose="02040503050406030204" pitchFamily="18" charset="0"/>
                <a:ea typeface="Cambria" panose="02040503050406030204" pitchFamily="18" charset="0"/>
                <a:cs typeface="David" panose="020E0502060401010101" pitchFamily="34" charset="-79"/>
              </a:rPr>
              <a:t>Log</a:t>
            </a:r>
            <a:r>
              <a:rPr lang="he-IL" sz="3200" b="1" dirty="0">
                <a:latin typeface="Cambria" panose="02040503050406030204" pitchFamily="18" charset="0"/>
                <a:ea typeface="Cambria" panose="02040503050406030204" pitchFamily="18" charset="0"/>
                <a:cs typeface="David" panose="020E0502060401010101" pitchFamily="34" charset="-79"/>
              </a:rPr>
              <a:t> </a:t>
            </a:r>
            <a:r>
              <a:rPr lang="he-IL" sz="3200" dirty="0">
                <a:latin typeface="Cambria" panose="02040503050406030204" pitchFamily="18" charset="0"/>
                <a:ea typeface="Cambria" panose="02040503050406030204" pitchFamily="18" charset="0"/>
                <a:cs typeface="David" panose="020E0502060401010101" pitchFamily="34" charset="-79"/>
              </a:rPr>
              <a:t>של </a:t>
            </a:r>
            <a:r>
              <a:rPr lang="en-US" sz="3200" dirty="0">
                <a:latin typeface="Cambria" panose="02040503050406030204" pitchFamily="18" charset="0"/>
                <a:ea typeface="Cambria" panose="02040503050406030204" pitchFamily="18" charset="0"/>
                <a:cs typeface="David" panose="020E0502060401010101" pitchFamily="34" charset="-79"/>
              </a:rPr>
              <a:t>Linux</a:t>
            </a:r>
            <a:r>
              <a:rPr lang="he-IL" sz="3200" dirty="0">
                <a:latin typeface="Cambria" panose="02040503050406030204" pitchFamily="18" charset="0"/>
                <a:ea typeface="Cambria" panose="02040503050406030204" pitchFamily="18" charset="0"/>
                <a:cs typeface="David" panose="020E0502060401010101" pitchFamily="34" charset="-79"/>
              </a:rPr>
              <a:t> לדוגמת </a:t>
            </a:r>
            <a:r>
              <a:rPr lang="en-US" sz="3200" dirty="0">
                <a:latin typeface="Cambria" panose="02040503050406030204" pitchFamily="18" charset="0"/>
                <a:ea typeface="Cambria" panose="02040503050406030204" pitchFamily="18" charset="0"/>
                <a:cs typeface="David" panose="020E0502060401010101" pitchFamily="34" charset="-79"/>
              </a:rPr>
              <a:t>/proc/</a:t>
            </a:r>
            <a:r>
              <a:rPr lang="en-US" sz="3200" dirty="0" err="1">
                <a:latin typeface="Cambria" panose="02040503050406030204" pitchFamily="18" charset="0"/>
                <a:ea typeface="Cambria" panose="02040503050406030204" pitchFamily="18" charset="0"/>
                <a:cs typeface="David" panose="020E0502060401010101" pitchFamily="34" charset="-79"/>
              </a:rPr>
              <a:t>meminfo</a:t>
            </a:r>
            <a:r>
              <a:rPr lang="he-IL" sz="3200" dirty="0">
                <a:latin typeface="Cambria" panose="02040503050406030204" pitchFamily="18" charset="0"/>
                <a:ea typeface="Cambria" panose="02040503050406030204" pitchFamily="18" charset="0"/>
                <a:cs typeface="David" panose="020E0502060401010101" pitchFamily="34" charset="-79"/>
              </a:rPr>
              <a:t> ו-</a:t>
            </a:r>
            <a:r>
              <a:rPr lang="en-US" sz="3200" dirty="0">
                <a:latin typeface="Cambria" panose="02040503050406030204" pitchFamily="18" charset="0"/>
                <a:ea typeface="Cambria" panose="02040503050406030204" pitchFamily="18" charset="0"/>
                <a:cs typeface="David" panose="020E0502060401010101" pitchFamily="34" charset="-79"/>
              </a:rPr>
              <a:t>/sys/class/net/eth0/statistics/</a:t>
            </a:r>
            <a:r>
              <a:rPr lang="en-US" sz="3200" dirty="0" err="1">
                <a:latin typeface="Cambria" panose="02040503050406030204" pitchFamily="18" charset="0"/>
                <a:ea typeface="Cambria" panose="02040503050406030204" pitchFamily="18" charset="0"/>
                <a:cs typeface="David" panose="020E0502060401010101" pitchFamily="34" charset="-79"/>
              </a:rPr>
              <a:t>rx_packets</a:t>
            </a:r>
            <a:r>
              <a:rPr lang="he-IL" sz="3200" dirty="0">
                <a:latin typeface="Cambria" panose="02040503050406030204" pitchFamily="18" charset="0"/>
                <a:ea typeface="Cambria" panose="02040503050406030204" pitchFamily="18" charset="0"/>
                <a:cs typeface="David" panose="020E0502060401010101" pitchFamily="34" charset="-79"/>
              </a:rPr>
              <a:t> ועוד נוספים.</a:t>
            </a:r>
          </a:p>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בכלי </a:t>
            </a:r>
            <a:r>
              <a:rPr lang="en-US" sz="3200" b="1" dirty="0">
                <a:latin typeface="Cambria" panose="02040503050406030204" pitchFamily="18" charset="0"/>
                <a:ea typeface="Cambria" panose="02040503050406030204" pitchFamily="18" charset="0"/>
                <a:cs typeface="David" panose="020E0502060401010101" pitchFamily="34" charset="-79"/>
              </a:rPr>
              <a:t>TOP</a:t>
            </a:r>
            <a:r>
              <a:rPr lang="he-IL" sz="3200" dirty="0">
                <a:latin typeface="Cambria" panose="02040503050406030204" pitchFamily="18" charset="0"/>
                <a:ea typeface="Cambria" panose="02040503050406030204" pitchFamily="18" charset="0"/>
                <a:cs typeface="David" panose="020E0502060401010101" pitchFamily="34" charset="-79"/>
              </a:rPr>
              <a:t> לקבלת נתוני צריכת </a:t>
            </a:r>
            <a:r>
              <a:rPr lang="en-US" sz="3200" dirty="0">
                <a:latin typeface="Cambria" panose="02040503050406030204" pitchFamily="18" charset="0"/>
                <a:ea typeface="Cambria" panose="02040503050406030204" pitchFamily="18" charset="0"/>
                <a:cs typeface="David" panose="020E0502060401010101" pitchFamily="34" charset="-79"/>
              </a:rPr>
              <a:t>CPU</a:t>
            </a:r>
            <a:r>
              <a:rPr lang="he-IL" sz="3200" dirty="0">
                <a:latin typeface="Cambria" panose="02040503050406030204" pitchFamily="18" charset="0"/>
                <a:ea typeface="Cambria" panose="02040503050406030204" pitchFamily="18" charset="0"/>
                <a:cs typeface="David" panose="020E0502060401010101" pitchFamily="34" charset="-79"/>
              </a:rPr>
              <a:t> וזיכרון של תהליכים.</a:t>
            </a:r>
          </a:p>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ובפקודה </a:t>
            </a:r>
            <a:r>
              <a:rPr lang="en-US" sz="3200" b="1" dirty="0">
                <a:latin typeface="Cambria" panose="02040503050406030204" pitchFamily="18" charset="0"/>
                <a:ea typeface="Cambria" panose="02040503050406030204" pitchFamily="18" charset="0"/>
                <a:cs typeface="David" panose="020E0502060401010101" pitchFamily="34" charset="-79"/>
              </a:rPr>
              <a:t>ss –s</a:t>
            </a:r>
            <a:r>
              <a:rPr lang="he-IL" sz="3200" b="1" dirty="0">
                <a:latin typeface="Cambria" panose="02040503050406030204" pitchFamily="18" charset="0"/>
                <a:ea typeface="Cambria" panose="02040503050406030204" pitchFamily="18" charset="0"/>
                <a:cs typeface="David" panose="020E0502060401010101" pitchFamily="34" charset="-79"/>
              </a:rPr>
              <a:t> </a:t>
            </a:r>
            <a:r>
              <a:rPr lang="he-IL" sz="3200" dirty="0">
                <a:latin typeface="Cambria" panose="02040503050406030204" pitchFamily="18" charset="0"/>
                <a:ea typeface="Cambria" panose="02040503050406030204" pitchFamily="18" charset="0"/>
                <a:cs typeface="David" panose="020E0502060401010101" pitchFamily="34" charset="-79"/>
              </a:rPr>
              <a:t>לקבלת נתוני כמות ה-</a:t>
            </a:r>
            <a:r>
              <a:rPr lang="en-US" sz="3200" dirty="0">
                <a:latin typeface="Cambria" panose="02040503050406030204" pitchFamily="18" charset="0"/>
                <a:ea typeface="Cambria" panose="02040503050406030204" pitchFamily="18" charset="0"/>
                <a:cs typeface="David" panose="020E0502060401010101" pitchFamily="34" charset="-79"/>
              </a:rPr>
              <a:t>sockets</a:t>
            </a:r>
            <a:r>
              <a:rPr lang="he-IL" sz="3200" dirty="0">
                <a:latin typeface="Cambria" panose="02040503050406030204" pitchFamily="18" charset="0"/>
                <a:ea typeface="Cambria" panose="02040503050406030204" pitchFamily="18" charset="0"/>
                <a:cs typeface="David" panose="020E0502060401010101" pitchFamily="34" charset="-79"/>
              </a:rPr>
              <a:t> במחשב.</a:t>
            </a:r>
          </a:p>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בבדיקות במערכת נעזרתי ב-</a:t>
            </a:r>
            <a:r>
              <a:rPr lang="en-US" sz="3200" b="1" dirty="0">
                <a:latin typeface="Cambria" panose="02040503050406030204" pitchFamily="18" charset="0"/>
                <a:ea typeface="Cambria" panose="02040503050406030204" pitchFamily="18" charset="0"/>
                <a:cs typeface="David" panose="020E0502060401010101" pitchFamily="34" charset="-79"/>
              </a:rPr>
              <a:t>Tcpdump</a:t>
            </a:r>
            <a:r>
              <a:rPr lang="he-IL" sz="3200" b="1" dirty="0">
                <a:latin typeface="Cambria" panose="02040503050406030204" pitchFamily="18" charset="0"/>
                <a:ea typeface="Cambria" panose="02040503050406030204" pitchFamily="18" charset="0"/>
                <a:cs typeface="David" panose="020E0502060401010101" pitchFamily="34" charset="-79"/>
              </a:rPr>
              <a:t> </a:t>
            </a:r>
            <a:r>
              <a:rPr lang="he-IL" sz="3200" dirty="0">
                <a:latin typeface="Cambria" panose="02040503050406030204" pitchFamily="18" charset="0"/>
                <a:ea typeface="Cambria" panose="02040503050406030204" pitchFamily="18" charset="0"/>
                <a:cs typeface="David" panose="020E0502060401010101" pitchFamily="34" charset="-79"/>
              </a:rPr>
              <a:t>וב-</a:t>
            </a:r>
            <a:r>
              <a:rPr lang="en-US" sz="3200" b="1" dirty="0">
                <a:latin typeface="Cambria" panose="02040503050406030204" pitchFamily="18" charset="0"/>
                <a:ea typeface="Cambria" panose="02040503050406030204" pitchFamily="18" charset="0"/>
                <a:cs typeface="David" panose="020E0502060401010101" pitchFamily="34" charset="-79"/>
              </a:rPr>
              <a:t>Wireshark</a:t>
            </a:r>
            <a:r>
              <a:rPr lang="he-IL" sz="3200" dirty="0">
                <a:latin typeface="Cambria" panose="02040503050406030204" pitchFamily="18" charset="0"/>
                <a:ea typeface="Cambria" panose="02040503050406030204" pitchFamily="18" charset="0"/>
                <a:cs typeface="David" panose="020E0502060401010101" pitchFamily="34" charset="-79"/>
              </a:rPr>
              <a:t>.</a:t>
            </a:r>
          </a:p>
        </p:txBody>
      </p:sp>
    </p:spTree>
    <p:extLst>
      <p:ext uri="{BB962C8B-B14F-4D97-AF65-F5344CB8AC3E}">
        <p14:creationId xmlns:p14="http://schemas.microsoft.com/office/powerpoint/2010/main" val="135409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2092354" y="163472"/>
            <a:ext cx="8007320"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בחירת הפיצ'רים ללמידה</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17</a:t>
            </a:fld>
            <a:endParaRPr lang="he-IL"/>
          </a:p>
        </p:txBody>
      </p:sp>
      <p:sp>
        <p:nvSpPr>
          <p:cNvPr id="7" name="TextBox 4">
            <a:extLst>
              <a:ext uri="{FF2B5EF4-FFF2-40B4-BE49-F238E27FC236}">
                <a16:creationId xmlns:a16="http://schemas.microsoft.com/office/drawing/2014/main" id="{7EC37EE7-21D3-4C66-A112-390AFF47B571}"/>
              </a:ext>
            </a:extLst>
          </p:cNvPr>
          <p:cNvSpPr txBox="1"/>
          <p:nvPr/>
        </p:nvSpPr>
        <p:spPr>
          <a:xfrm>
            <a:off x="6008915" y="3619883"/>
            <a:ext cx="5958570" cy="3323987"/>
          </a:xfrm>
          <a:prstGeom prst="rect">
            <a:avLst/>
          </a:prstGeom>
          <a:noFill/>
        </p:spPr>
        <p:txBody>
          <a:bodyPr wrap="square" rtlCol="1">
            <a:spAutoFit/>
          </a:bodyPr>
          <a:lstStyle/>
          <a:p>
            <a:pPr marL="457200" indent="-457200">
              <a:buFont typeface="Arial" panose="020B0604020202020204" pitchFamily="34" charset="0"/>
              <a:buChar char="•"/>
            </a:pPr>
            <a:r>
              <a:rPr lang="en-US" sz="2400" b="1" dirty="0">
                <a:latin typeface="Cambria" panose="02040503050406030204" pitchFamily="18" charset="0"/>
                <a:ea typeface="Cambria" panose="02040503050406030204" pitchFamily="18" charset="0"/>
                <a:cs typeface="David" panose="020E0502060401010101" pitchFamily="34" charset="-79"/>
              </a:rPr>
              <a:t>DELTA</a:t>
            </a:r>
            <a:r>
              <a:rPr lang="he-IL" sz="2400" dirty="0">
                <a:latin typeface="Cambria" panose="02040503050406030204" pitchFamily="18" charset="0"/>
                <a:ea typeface="Cambria" panose="02040503050406030204" pitchFamily="18" charset="0"/>
                <a:cs typeface="David" panose="020E0502060401010101" pitchFamily="34" charset="-79"/>
              </a:rPr>
              <a:t> מוגדרת כקבוע זמן, שמידע נדגם בתחילתו ובסופו, וההפרש בין הערכים הוא הגרדיאנט של המידע בזמן. </a:t>
            </a:r>
            <a:r>
              <a:rPr lang="en-US" sz="2400" dirty="0">
                <a:latin typeface="Cambria" panose="02040503050406030204" pitchFamily="18" charset="0"/>
                <a:ea typeface="Cambria" panose="02040503050406030204" pitchFamily="18" charset="0"/>
                <a:cs typeface="David" panose="020E0502060401010101" pitchFamily="34" charset="-79"/>
              </a:rPr>
              <a:t>DELTA=1sec</a:t>
            </a:r>
            <a:r>
              <a:rPr lang="he-IL" sz="2400" dirty="0">
                <a:latin typeface="Cambria" panose="02040503050406030204" pitchFamily="18" charset="0"/>
                <a:ea typeface="Cambria" panose="02040503050406030204" pitchFamily="18" charset="0"/>
                <a:cs typeface="David" panose="020E0502060401010101" pitchFamily="34" charset="-79"/>
              </a:rPr>
              <a:t>.</a:t>
            </a:r>
          </a:p>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היא הוגדרה בשביל למצוא </a:t>
            </a:r>
            <a:r>
              <a:rPr lang="he-IL" sz="2400" b="1" dirty="0">
                <a:latin typeface="Cambria" panose="02040503050406030204" pitchFamily="18" charset="0"/>
                <a:ea typeface="Cambria" panose="02040503050406030204" pitchFamily="18" charset="0"/>
                <a:cs typeface="David" panose="020E0502060401010101" pitchFamily="34" charset="-79"/>
              </a:rPr>
              <a:t>גרדיאנט</a:t>
            </a:r>
            <a:r>
              <a:rPr lang="he-IL" sz="2400" dirty="0">
                <a:latin typeface="Cambria" panose="02040503050406030204" pitchFamily="18" charset="0"/>
                <a:ea typeface="Cambria" panose="02040503050406030204" pitchFamily="18" charset="0"/>
                <a:cs typeface="David" panose="020E0502060401010101" pitchFamily="34" charset="-79"/>
              </a:rPr>
              <a:t>ים, שכן גרדיאנט גדול במידע עשוי להצביע על פיצ'ר משמעותי (קרה שינוי), לעומת מידע על ערכים נקודתיים.</a:t>
            </a:r>
          </a:p>
          <a:p>
            <a:pPr marL="457200" indent="-457200">
              <a:buFont typeface="Arial" panose="020B0604020202020204" pitchFamily="34" charset="0"/>
              <a:buChar char="•"/>
            </a:pPr>
            <a:endParaRPr lang="he-IL"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endParaRPr lang="he-IL" sz="2400" dirty="0">
              <a:latin typeface="Cambria" panose="02040503050406030204" pitchFamily="18" charset="0"/>
              <a:ea typeface="Cambria" panose="02040503050406030204" pitchFamily="18" charset="0"/>
              <a:cs typeface="David" panose="020E0502060401010101" pitchFamily="34" charset="-79"/>
            </a:endParaRPr>
          </a:p>
        </p:txBody>
      </p:sp>
      <p:pic>
        <p:nvPicPr>
          <p:cNvPr id="10" name="תמונה 9">
            <a:extLst>
              <a:ext uri="{FF2B5EF4-FFF2-40B4-BE49-F238E27FC236}">
                <a16:creationId xmlns:a16="http://schemas.microsoft.com/office/drawing/2014/main" id="{26B15B3D-3DC4-4A70-B990-7E4CA66AAB6D}"/>
              </a:ext>
            </a:extLst>
          </p:cNvPr>
          <p:cNvPicPr>
            <a:picLocks noChangeAspect="1"/>
          </p:cNvPicPr>
          <p:nvPr/>
        </p:nvPicPr>
        <p:blipFill>
          <a:blip r:embed="rId3"/>
          <a:stretch>
            <a:fillRect/>
          </a:stretch>
        </p:blipFill>
        <p:spPr>
          <a:xfrm>
            <a:off x="1391376" y="1256898"/>
            <a:ext cx="9409247" cy="2128212"/>
          </a:xfrm>
          <a:prstGeom prst="rect">
            <a:avLst/>
          </a:prstGeom>
        </p:spPr>
      </p:pic>
      <mc:AlternateContent xmlns:mc="http://schemas.openxmlformats.org/markup-compatibility/2006" xmlns:a14="http://schemas.microsoft.com/office/drawing/2010/main">
        <mc:Choice Requires="a14">
          <p:sp>
            <p:nvSpPr>
              <p:cNvPr id="6" name="מלבן 5">
                <a:extLst>
                  <a:ext uri="{FF2B5EF4-FFF2-40B4-BE49-F238E27FC236}">
                    <a16:creationId xmlns:a16="http://schemas.microsoft.com/office/drawing/2014/main" id="{6A6AC70A-2A8B-4277-977E-209DDDA26A1D}"/>
                  </a:ext>
                </a:extLst>
              </p:cNvPr>
              <p:cNvSpPr/>
              <p:nvPr/>
            </p:nvSpPr>
            <p:spPr>
              <a:xfrm>
                <a:off x="166254" y="3472891"/>
                <a:ext cx="6317674" cy="2906373"/>
              </a:xfrm>
              <a:prstGeom prst="rect">
                <a:avLst/>
              </a:prstGeom>
            </p:spPr>
            <p:txBody>
              <a:bodyPr wrap="square">
                <a:spAutoFit/>
              </a:bodyPr>
              <a:lstStyle/>
              <a:p>
                <a:pPr marL="457200" indent="-457200">
                  <a:buFont typeface="Arial" panose="020B0604020202020204" pitchFamily="34" charset="0"/>
                  <a:buChar char="•"/>
                </a:pPr>
                <a:r>
                  <a:rPr lang="he-IL" sz="2400" b="1" dirty="0">
                    <a:latin typeface="Cambria" panose="02040503050406030204" pitchFamily="18" charset="0"/>
                    <a:ea typeface="Cambria" panose="02040503050406030204" pitchFamily="18" charset="0"/>
                    <a:cs typeface="David" panose="020E0502060401010101" pitchFamily="34" charset="-79"/>
                  </a:rPr>
                  <a:t>נרמול</a:t>
                </a:r>
                <a:r>
                  <a:rPr lang="he-IL" sz="2400" dirty="0">
                    <a:latin typeface="Cambria" panose="02040503050406030204" pitchFamily="18" charset="0"/>
                    <a:ea typeface="Cambria" panose="02040503050406030204" pitchFamily="18" charset="0"/>
                    <a:cs typeface="David" panose="020E0502060401010101" pitchFamily="34" charset="-79"/>
                  </a:rPr>
                  <a:t> - </a:t>
                </a:r>
                <a14:m>
                  <m:oMath xmlns:m="http://schemas.openxmlformats.org/officeDocument/2006/math">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libri" panose="020F0502020204030204" pitchFamily="34" charset="0"/>
                            <a:cs typeface="David" panose="020E0502060401010101" pitchFamily="34" charset="-79"/>
                          </a:rPr>
                          <m:t>𝑋</m:t>
                        </m:r>
                      </m:e>
                      <m:sup>
                        <m:r>
                          <a:rPr lang="en-US" sz="2400" i="1">
                            <a:latin typeface="Cambria Math" panose="02040503050406030204" pitchFamily="18" charset="0"/>
                            <a:ea typeface="Calibri" panose="020F0502020204030204" pitchFamily="34" charset="0"/>
                            <a:cs typeface="David" panose="020E0502060401010101" pitchFamily="34" charset="-79"/>
                          </a:rPr>
                          <m:t>′</m:t>
                        </m:r>
                      </m:sup>
                    </m:sSup>
                    <m:r>
                      <a:rPr lang="en-US" sz="2400" i="1">
                        <a:latin typeface="Cambria Math" panose="02040503050406030204" pitchFamily="18" charset="0"/>
                        <a:ea typeface="Calibri" panose="020F0502020204030204" pitchFamily="34" charset="0"/>
                        <a:cs typeface="David" panose="020E0502060401010101" pitchFamily="34" charset="-79"/>
                      </a:rPr>
                      <m:t>=</m:t>
                    </m:r>
                    <m:f>
                      <m:fPr>
                        <m:ctrlPr>
                          <a:rPr lang="en-US" sz="2400" i="1">
                            <a:latin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libri" panose="020F0502020204030204" pitchFamily="34" charset="0"/>
                            <a:cs typeface="David" panose="020E0502060401010101" pitchFamily="34" charset="-79"/>
                          </a:rPr>
                          <m:t>𝑋</m:t>
                        </m:r>
                        <m:r>
                          <a:rPr lang="en-US" sz="2400" i="1">
                            <a:latin typeface="Cambria Math" panose="02040503050406030204" pitchFamily="18" charset="0"/>
                            <a:ea typeface="Calibri" panose="020F0502020204030204" pitchFamily="34" charset="0"/>
                            <a:cs typeface="David" panose="020E0502060401010101" pitchFamily="34" charset="-79"/>
                          </a:rPr>
                          <m:t>−</m:t>
                        </m:r>
                        <m:func>
                          <m:funcPr>
                            <m:ctrlPr>
                              <a:rPr lang="en-US" sz="2400" i="1">
                                <a:latin typeface="Cambria Math" panose="02040503050406030204" pitchFamily="18" charset="0"/>
                                <a:cs typeface="David" panose="020E0502060401010101" pitchFamily="34" charset="-79"/>
                              </a:rPr>
                            </m:ctrlPr>
                          </m:funcPr>
                          <m:fName>
                            <m:r>
                              <m:rPr>
                                <m:sty m:val="p"/>
                              </m:rPr>
                              <a:rPr lang="en-US" sz="2400">
                                <a:latin typeface="Cambria Math" panose="02040503050406030204" pitchFamily="18" charset="0"/>
                                <a:ea typeface="Calibri" panose="020F0502020204030204" pitchFamily="34" charset="0"/>
                                <a:cs typeface="David" panose="020E0502060401010101" pitchFamily="34" charset="-79"/>
                              </a:rPr>
                              <m:t>min</m:t>
                            </m:r>
                          </m:fName>
                          <m:e>
                            <m:d>
                              <m:dPr>
                                <m:ctrlPr>
                                  <a:rPr lang="en-US" sz="2400" i="1">
                                    <a:latin typeface="Cambria Math" panose="02040503050406030204" pitchFamily="18" charset="0"/>
                                    <a:cs typeface="David" panose="020E0502060401010101" pitchFamily="34" charset="-79"/>
                                  </a:rPr>
                                </m:ctrlPr>
                              </m:dPr>
                              <m:e>
                                <m:r>
                                  <a:rPr lang="en-US" sz="2400" i="1">
                                    <a:latin typeface="Cambria Math" panose="02040503050406030204" pitchFamily="18" charset="0"/>
                                    <a:ea typeface="Calibri" panose="020F0502020204030204" pitchFamily="34" charset="0"/>
                                    <a:cs typeface="David" panose="020E0502060401010101" pitchFamily="34" charset="-79"/>
                                  </a:rPr>
                                  <m:t>𝑋</m:t>
                                </m:r>
                              </m:e>
                            </m:d>
                          </m:e>
                        </m:func>
                      </m:num>
                      <m:den>
                        <m:func>
                          <m:funcPr>
                            <m:ctrlPr>
                              <a:rPr lang="en-US" sz="2400" i="1">
                                <a:latin typeface="Cambria Math" panose="02040503050406030204" pitchFamily="18" charset="0"/>
                                <a:cs typeface="David" panose="020E0502060401010101" pitchFamily="34" charset="-79"/>
                              </a:rPr>
                            </m:ctrlPr>
                          </m:funcPr>
                          <m:fName>
                            <m:r>
                              <m:rPr>
                                <m:sty m:val="p"/>
                              </m:rPr>
                              <a:rPr lang="en-US" sz="2400">
                                <a:latin typeface="Cambria Math" panose="02040503050406030204" pitchFamily="18" charset="0"/>
                                <a:ea typeface="Calibri" panose="020F0502020204030204" pitchFamily="34" charset="0"/>
                                <a:cs typeface="David" panose="020E0502060401010101" pitchFamily="34" charset="-79"/>
                              </a:rPr>
                              <m:t>max</m:t>
                            </m:r>
                          </m:fName>
                          <m:e>
                            <m:d>
                              <m:dPr>
                                <m:ctrlPr>
                                  <a:rPr lang="en-US" sz="2400" i="1">
                                    <a:latin typeface="Cambria Math" panose="02040503050406030204" pitchFamily="18" charset="0"/>
                                    <a:cs typeface="David" panose="020E0502060401010101" pitchFamily="34" charset="-79"/>
                                  </a:rPr>
                                </m:ctrlPr>
                              </m:dPr>
                              <m:e>
                                <m:r>
                                  <a:rPr lang="en-US" sz="2400" i="1">
                                    <a:latin typeface="Cambria Math" panose="02040503050406030204" pitchFamily="18" charset="0"/>
                                    <a:ea typeface="Calibri" panose="020F0502020204030204" pitchFamily="34" charset="0"/>
                                    <a:cs typeface="David" panose="020E0502060401010101" pitchFamily="34" charset="-79"/>
                                  </a:rPr>
                                  <m:t>𝑋</m:t>
                                </m:r>
                              </m:e>
                            </m:d>
                          </m:e>
                        </m:func>
                        <m:r>
                          <a:rPr lang="en-US" sz="2400" i="1">
                            <a:latin typeface="Cambria Math" panose="02040503050406030204" pitchFamily="18" charset="0"/>
                            <a:ea typeface="Calibri" panose="020F0502020204030204" pitchFamily="34" charset="0"/>
                            <a:cs typeface="David" panose="020E0502060401010101" pitchFamily="34" charset="-79"/>
                          </a:rPr>
                          <m:t>−</m:t>
                        </m:r>
                        <m:r>
                          <m:rPr>
                            <m:sty m:val="p"/>
                          </m:rPr>
                          <a:rPr lang="en-US" sz="2400">
                            <a:latin typeface="Cambria Math" panose="02040503050406030204" pitchFamily="18" charset="0"/>
                            <a:ea typeface="Calibri" panose="020F0502020204030204" pitchFamily="34" charset="0"/>
                            <a:cs typeface="David" panose="020E0502060401010101" pitchFamily="34" charset="-79"/>
                          </a:rPr>
                          <m:t>min</m:t>
                        </m:r>
                        <m:r>
                          <a:rPr lang="en-US" sz="2400">
                            <a:latin typeface="Cambria Math" panose="02040503050406030204" pitchFamily="18" charset="0"/>
                            <a:ea typeface="Calibri" panose="020F0502020204030204" pitchFamily="34" charset="0"/>
                            <a:cs typeface="David" panose="020E0502060401010101" pitchFamily="34" charset="-79"/>
                          </a:rPr>
                          <m:t>⁡</m:t>
                        </m:r>
                        <m:r>
                          <a:rPr lang="en-US" sz="2400" i="1">
                            <a:latin typeface="Cambria Math" panose="02040503050406030204" pitchFamily="18" charset="0"/>
                            <a:ea typeface="Calibri" panose="020F0502020204030204" pitchFamily="34" charset="0"/>
                            <a:cs typeface="David" panose="020E0502060401010101" pitchFamily="34" charset="-79"/>
                          </a:rPr>
                          <m:t>(</m:t>
                        </m:r>
                        <m:r>
                          <a:rPr lang="en-US" sz="2400" i="1">
                            <a:latin typeface="Cambria Math" panose="02040503050406030204" pitchFamily="18" charset="0"/>
                            <a:ea typeface="Calibri" panose="020F0502020204030204" pitchFamily="34" charset="0"/>
                            <a:cs typeface="David" panose="020E0502060401010101" pitchFamily="34" charset="-79"/>
                          </a:rPr>
                          <m:t>𝑋</m:t>
                        </m:r>
                        <m:r>
                          <a:rPr lang="en-US" sz="2400" i="1">
                            <a:latin typeface="Cambria Math" panose="02040503050406030204" pitchFamily="18" charset="0"/>
                            <a:ea typeface="Calibri" panose="020F0502020204030204" pitchFamily="34" charset="0"/>
                            <a:cs typeface="David" panose="020E0502060401010101" pitchFamily="34" charset="-79"/>
                          </a:rPr>
                          <m:t>)</m:t>
                        </m:r>
                      </m:den>
                    </m:f>
                  </m:oMath>
                </a14:m>
                <a:r>
                  <a:rPr lang="en-US" sz="2400" dirty="0">
                    <a:latin typeface="David" panose="020E0502060401010101" pitchFamily="34" charset="-79"/>
                    <a:ea typeface="Times New Roman" panose="02020603050405020304" pitchFamily="18" charset="0"/>
                  </a:rPr>
                  <a:t> </a:t>
                </a:r>
                <a:r>
                  <a:rPr lang="he-IL" sz="2400" dirty="0">
                    <a:latin typeface="Cambria" panose="02040503050406030204" pitchFamily="18" charset="0"/>
                    <a:ea typeface="Cambria" panose="02040503050406030204" pitchFamily="18" charset="0"/>
                    <a:cs typeface="David" panose="020E0502060401010101" pitchFamily="34" charset="-79"/>
                  </a:rPr>
                  <a:t> וכן </a:t>
                </a:r>
                <a:br>
                  <a:rPr lang="en-US" sz="2400" dirty="0">
                    <a:latin typeface="Cambria" panose="02040503050406030204" pitchFamily="18" charset="0"/>
                    <a:ea typeface="Cambria" panose="02040503050406030204" pitchFamily="18" charset="0"/>
                    <a:cs typeface="David" panose="020E0502060401010101" pitchFamily="34" charset="-79"/>
                  </a:rPr>
                </a:br>
                <a:r>
                  <a:rPr lang="he-IL" sz="2400" dirty="0">
                    <a:latin typeface="Cambria" panose="02040503050406030204" pitchFamily="18" charset="0"/>
                    <a:ea typeface="Cambria" panose="02040503050406030204" pitchFamily="18" charset="0"/>
                    <a:cs typeface="David" panose="020E0502060401010101" pitchFamily="34" charset="-79"/>
                  </a:rPr>
                  <a:t>נרמול לוגריתמי של קצבי חבילות</a:t>
                </a:r>
              </a:p>
              <a:p>
                <a:pPr marL="457200" indent="-457200">
                  <a:buFont typeface="Arial" panose="020B0604020202020204" pitchFamily="34" charset="0"/>
                  <a:buChar char="•"/>
                </a:pPr>
                <a:r>
                  <a:rPr lang="he-IL" sz="2400" b="1" dirty="0">
                    <a:latin typeface="Cambria" panose="02040503050406030204" pitchFamily="18" charset="0"/>
                    <a:ea typeface="Cambria" panose="02040503050406030204" pitchFamily="18" charset="0"/>
                    <a:cs typeface="David" panose="020E0502060401010101" pitchFamily="34" charset="-79"/>
                  </a:rPr>
                  <a:t>מניפולציות להורדת סיבתיות של הדאטא (מ-</a:t>
                </a:r>
                <a:r>
                  <a:rPr lang="en-US" sz="2400" b="1" dirty="0">
                    <a:latin typeface="Cambria" panose="02040503050406030204" pitchFamily="18" charset="0"/>
                    <a:ea typeface="Cambria" panose="02040503050406030204" pitchFamily="18" charset="0"/>
                    <a:cs typeface="David" panose="020E0502060401010101" pitchFamily="34" charset="-79"/>
                  </a:rPr>
                  <a:t>RT</a:t>
                </a:r>
                <a:r>
                  <a:rPr lang="he-IL" sz="2400" b="1" dirty="0">
                    <a:latin typeface="Cambria" panose="02040503050406030204" pitchFamily="18" charset="0"/>
                    <a:ea typeface="Cambria" panose="02040503050406030204" pitchFamily="18" charset="0"/>
                    <a:cs typeface="David" panose="020E0502060401010101" pitchFamily="34" charset="-79"/>
                  </a:rPr>
                  <a:t>)</a:t>
                </a:r>
                <a:r>
                  <a:rPr lang="he-IL" sz="2400" dirty="0">
                    <a:latin typeface="Cambria" panose="02040503050406030204" pitchFamily="18" charset="0"/>
                    <a:ea typeface="Cambria" panose="02040503050406030204" pitchFamily="18" charset="0"/>
                    <a:cs typeface="David" panose="020E0502060401010101" pitchFamily="34" charset="-79"/>
                  </a:rPr>
                  <a:t>:</a:t>
                </a: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ביצוע </a:t>
                </a:r>
                <a:r>
                  <a:rPr lang="en-US" sz="2400" dirty="0">
                    <a:latin typeface="Cambria" panose="02040503050406030204" pitchFamily="18" charset="0"/>
                    <a:ea typeface="Cambria" panose="02040503050406030204" pitchFamily="18" charset="0"/>
                    <a:cs typeface="David" panose="020E0502060401010101" pitchFamily="34" charset="-79"/>
                  </a:rPr>
                  <a:t>moving average</a:t>
                </a:r>
                <a:r>
                  <a:rPr lang="he-IL" sz="2400" dirty="0">
                    <a:latin typeface="Cambria" panose="02040503050406030204" pitchFamily="18" charset="0"/>
                    <a:ea typeface="Cambria" panose="02040503050406030204" pitchFamily="18" charset="0"/>
                    <a:cs typeface="David" panose="020E0502060401010101" pitchFamily="34" charset="-79"/>
                  </a:rPr>
                  <a:t> על הדגימות לשם החלקה מפלקטואציות וקבלת מידע שמצביע על מגמות ולא רק על נקודות בזמן</a:t>
                </a: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שימוש ב-</a:t>
                </a:r>
                <a:r>
                  <a:rPr lang="en-US" sz="2400" dirty="0">
                    <a:latin typeface="Cambria" panose="02040503050406030204" pitchFamily="18" charset="0"/>
                    <a:ea typeface="Cambria" panose="02040503050406030204" pitchFamily="18" charset="0"/>
                    <a:cs typeface="David" panose="020E0502060401010101" pitchFamily="34" charset="-79"/>
                  </a:rPr>
                  <a:t>DELTA</a:t>
                </a:r>
                <a:r>
                  <a:rPr lang="he-IL" sz="2400" dirty="0">
                    <a:latin typeface="Cambria" panose="02040503050406030204" pitchFamily="18" charset="0"/>
                    <a:ea typeface="Cambria" panose="02040503050406030204" pitchFamily="18" charset="0"/>
                    <a:cs typeface="David" panose="020E0502060401010101" pitchFamily="34" charset="-79"/>
                  </a:rPr>
                  <a:t> כזמן ליצירת גרדיאנט</a:t>
                </a:r>
              </a:p>
            </p:txBody>
          </p:sp>
        </mc:Choice>
        <mc:Fallback xmlns="">
          <p:sp>
            <p:nvSpPr>
              <p:cNvPr id="6" name="מלבן 5">
                <a:extLst>
                  <a:ext uri="{FF2B5EF4-FFF2-40B4-BE49-F238E27FC236}">
                    <a16:creationId xmlns:a16="http://schemas.microsoft.com/office/drawing/2014/main" id="{6A6AC70A-2A8B-4277-977E-209DDDA26A1D}"/>
                  </a:ext>
                </a:extLst>
              </p:cNvPr>
              <p:cNvSpPr>
                <a:spLocks noRot="1" noChangeAspect="1" noMove="1" noResize="1" noEditPoints="1" noAdjustHandles="1" noChangeArrowheads="1" noChangeShapeType="1" noTextEdit="1"/>
              </p:cNvSpPr>
              <p:nvPr/>
            </p:nvSpPr>
            <p:spPr>
              <a:xfrm>
                <a:off x="166254" y="3472891"/>
                <a:ext cx="6317674" cy="2906373"/>
              </a:xfrm>
              <a:prstGeom prst="rect">
                <a:avLst/>
              </a:prstGeom>
              <a:blipFill>
                <a:blip r:embed="rId4"/>
                <a:stretch>
                  <a:fillRect l="-1736" r="-1350" b="-4202"/>
                </a:stretch>
              </a:blipFill>
            </p:spPr>
            <p:txBody>
              <a:bodyPr/>
              <a:lstStyle/>
              <a:p>
                <a:r>
                  <a:rPr lang="he-IL">
                    <a:noFill/>
                  </a:rPr>
                  <a:t> </a:t>
                </a:r>
              </a:p>
            </p:txBody>
          </p:sp>
        </mc:Fallback>
      </mc:AlternateContent>
    </p:spTree>
    <p:extLst>
      <p:ext uri="{BB962C8B-B14F-4D97-AF65-F5344CB8AC3E}">
        <p14:creationId xmlns:p14="http://schemas.microsoft.com/office/powerpoint/2010/main" val="581343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2092354" y="163472"/>
            <a:ext cx="8007320"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בחירת הפיצ'רים ללמידה</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18</a:t>
            </a:fld>
            <a:endParaRPr lang="he-IL"/>
          </a:p>
        </p:txBody>
      </p:sp>
      <p:sp>
        <p:nvSpPr>
          <p:cNvPr id="7" name="TextBox 4">
            <a:extLst>
              <a:ext uri="{FF2B5EF4-FFF2-40B4-BE49-F238E27FC236}">
                <a16:creationId xmlns:a16="http://schemas.microsoft.com/office/drawing/2014/main" id="{7EC37EE7-21D3-4C66-A112-390AFF47B571}"/>
              </a:ext>
            </a:extLst>
          </p:cNvPr>
          <p:cNvSpPr txBox="1"/>
          <p:nvPr/>
        </p:nvSpPr>
        <p:spPr>
          <a:xfrm>
            <a:off x="6008915" y="3619883"/>
            <a:ext cx="5958570" cy="3323987"/>
          </a:xfrm>
          <a:prstGeom prst="rect">
            <a:avLst/>
          </a:prstGeom>
          <a:noFill/>
        </p:spPr>
        <p:txBody>
          <a:bodyPr wrap="square" rtlCol="1">
            <a:spAutoFit/>
          </a:bodyPr>
          <a:lstStyle/>
          <a:p>
            <a:pPr marL="457200" indent="-457200">
              <a:buFont typeface="Arial" panose="020B0604020202020204" pitchFamily="34" charset="0"/>
              <a:buChar char="•"/>
            </a:pPr>
            <a:r>
              <a:rPr lang="en-US" sz="2400" b="1" dirty="0">
                <a:latin typeface="Cambria" panose="02040503050406030204" pitchFamily="18" charset="0"/>
                <a:ea typeface="Cambria" panose="02040503050406030204" pitchFamily="18" charset="0"/>
                <a:cs typeface="David" panose="020E0502060401010101" pitchFamily="34" charset="-79"/>
              </a:rPr>
              <a:t>DELTA</a:t>
            </a:r>
            <a:r>
              <a:rPr lang="he-IL" sz="2400" dirty="0">
                <a:latin typeface="Cambria" panose="02040503050406030204" pitchFamily="18" charset="0"/>
                <a:ea typeface="Cambria" panose="02040503050406030204" pitchFamily="18" charset="0"/>
                <a:cs typeface="David" panose="020E0502060401010101" pitchFamily="34" charset="-79"/>
              </a:rPr>
              <a:t> מוגדרת כקבוע זמן, שמידע נדגם בתחילתו ובסופו, וההפרש בין הערכים הוא הגרדיאנט של המידע בזמן. </a:t>
            </a:r>
            <a:r>
              <a:rPr lang="en-US" sz="2400" dirty="0">
                <a:latin typeface="Cambria" panose="02040503050406030204" pitchFamily="18" charset="0"/>
                <a:ea typeface="Cambria" panose="02040503050406030204" pitchFamily="18" charset="0"/>
                <a:cs typeface="David" panose="020E0502060401010101" pitchFamily="34" charset="-79"/>
              </a:rPr>
              <a:t>DELTA=1sec</a:t>
            </a:r>
            <a:r>
              <a:rPr lang="he-IL" sz="2400" dirty="0">
                <a:latin typeface="Cambria" panose="02040503050406030204" pitchFamily="18" charset="0"/>
                <a:ea typeface="Cambria" panose="02040503050406030204" pitchFamily="18" charset="0"/>
                <a:cs typeface="David" panose="020E0502060401010101" pitchFamily="34" charset="-79"/>
              </a:rPr>
              <a:t>.</a:t>
            </a:r>
          </a:p>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היא הוגדרה בשביל למצוא </a:t>
            </a:r>
            <a:r>
              <a:rPr lang="he-IL" sz="2400" b="1" dirty="0">
                <a:latin typeface="Cambria" panose="02040503050406030204" pitchFamily="18" charset="0"/>
                <a:ea typeface="Cambria" panose="02040503050406030204" pitchFamily="18" charset="0"/>
                <a:cs typeface="David" panose="020E0502060401010101" pitchFamily="34" charset="-79"/>
              </a:rPr>
              <a:t>גרדיאנט</a:t>
            </a:r>
            <a:r>
              <a:rPr lang="he-IL" sz="2400" dirty="0">
                <a:latin typeface="Cambria" panose="02040503050406030204" pitchFamily="18" charset="0"/>
                <a:ea typeface="Cambria" panose="02040503050406030204" pitchFamily="18" charset="0"/>
                <a:cs typeface="David" panose="020E0502060401010101" pitchFamily="34" charset="-79"/>
              </a:rPr>
              <a:t>ים, שכן גרדיאנט גדול במידע עשוי להצביע על פיצ'ר משמעותי (קרה שינוי), לעומת מידע על ערכים נקודתיים.</a:t>
            </a:r>
          </a:p>
          <a:p>
            <a:pPr marL="457200" indent="-457200">
              <a:buFont typeface="Arial" panose="020B0604020202020204" pitchFamily="34" charset="0"/>
              <a:buChar char="•"/>
            </a:pPr>
            <a:endParaRPr lang="he-IL"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endParaRPr lang="he-IL" sz="2400" dirty="0">
              <a:latin typeface="Cambria" panose="02040503050406030204" pitchFamily="18" charset="0"/>
              <a:ea typeface="Cambria" panose="02040503050406030204" pitchFamily="18" charset="0"/>
              <a:cs typeface="David" panose="020E0502060401010101" pitchFamily="34" charset="-79"/>
            </a:endParaRPr>
          </a:p>
        </p:txBody>
      </p:sp>
      <p:pic>
        <p:nvPicPr>
          <p:cNvPr id="10" name="תמונה 9">
            <a:extLst>
              <a:ext uri="{FF2B5EF4-FFF2-40B4-BE49-F238E27FC236}">
                <a16:creationId xmlns:a16="http://schemas.microsoft.com/office/drawing/2014/main" id="{26B15B3D-3DC4-4A70-B990-7E4CA66AAB6D}"/>
              </a:ext>
            </a:extLst>
          </p:cNvPr>
          <p:cNvPicPr>
            <a:picLocks noChangeAspect="1"/>
          </p:cNvPicPr>
          <p:nvPr/>
        </p:nvPicPr>
        <p:blipFill>
          <a:blip r:embed="rId3"/>
          <a:stretch>
            <a:fillRect/>
          </a:stretch>
        </p:blipFill>
        <p:spPr>
          <a:xfrm>
            <a:off x="1391376" y="1256898"/>
            <a:ext cx="9409247" cy="2128212"/>
          </a:xfrm>
          <a:prstGeom prst="rect">
            <a:avLst/>
          </a:prstGeom>
        </p:spPr>
      </p:pic>
      <mc:AlternateContent xmlns:mc="http://schemas.openxmlformats.org/markup-compatibility/2006" xmlns:a14="http://schemas.microsoft.com/office/drawing/2010/main">
        <mc:Choice Requires="a14">
          <p:sp>
            <p:nvSpPr>
              <p:cNvPr id="6" name="מלבן 5">
                <a:extLst>
                  <a:ext uri="{FF2B5EF4-FFF2-40B4-BE49-F238E27FC236}">
                    <a16:creationId xmlns:a16="http://schemas.microsoft.com/office/drawing/2014/main" id="{6A6AC70A-2A8B-4277-977E-209DDDA26A1D}"/>
                  </a:ext>
                </a:extLst>
              </p:cNvPr>
              <p:cNvSpPr/>
              <p:nvPr/>
            </p:nvSpPr>
            <p:spPr>
              <a:xfrm>
                <a:off x="166254" y="3472891"/>
                <a:ext cx="6317674" cy="2906373"/>
              </a:xfrm>
              <a:prstGeom prst="rect">
                <a:avLst/>
              </a:prstGeom>
            </p:spPr>
            <p:txBody>
              <a:bodyPr wrap="square">
                <a:spAutoFit/>
              </a:bodyPr>
              <a:lstStyle/>
              <a:p>
                <a:pPr marL="457200" indent="-457200">
                  <a:buFont typeface="Arial" panose="020B0604020202020204" pitchFamily="34" charset="0"/>
                  <a:buChar char="•"/>
                </a:pPr>
                <a:r>
                  <a:rPr lang="he-IL" sz="2400" b="1" dirty="0">
                    <a:latin typeface="Cambria" panose="02040503050406030204" pitchFamily="18" charset="0"/>
                    <a:ea typeface="Cambria" panose="02040503050406030204" pitchFamily="18" charset="0"/>
                    <a:cs typeface="David" panose="020E0502060401010101" pitchFamily="34" charset="-79"/>
                  </a:rPr>
                  <a:t>נרמול</a:t>
                </a:r>
                <a:r>
                  <a:rPr lang="he-IL" sz="2400" dirty="0">
                    <a:latin typeface="Cambria" panose="02040503050406030204" pitchFamily="18" charset="0"/>
                    <a:ea typeface="Cambria" panose="02040503050406030204" pitchFamily="18" charset="0"/>
                    <a:cs typeface="David" panose="020E0502060401010101" pitchFamily="34" charset="-79"/>
                  </a:rPr>
                  <a:t> - </a:t>
                </a:r>
                <a14:m>
                  <m:oMath xmlns:m="http://schemas.openxmlformats.org/officeDocument/2006/math">
                    <m:sSup>
                      <m:sSupPr>
                        <m:ctrlPr>
                          <a:rPr lang="en-US" sz="2400" i="1">
                            <a:latin typeface="Cambria Math" panose="02040503050406030204" pitchFamily="18" charset="0"/>
                            <a:cs typeface="David" panose="020E0502060401010101" pitchFamily="34" charset="-79"/>
                          </a:rPr>
                        </m:ctrlPr>
                      </m:sSupPr>
                      <m:e>
                        <m:r>
                          <a:rPr lang="en-US" sz="2400" i="1">
                            <a:latin typeface="Cambria Math" panose="02040503050406030204" pitchFamily="18" charset="0"/>
                            <a:ea typeface="Calibri" panose="020F0502020204030204" pitchFamily="34" charset="0"/>
                            <a:cs typeface="David" panose="020E0502060401010101" pitchFamily="34" charset="-79"/>
                          </a:rPr>
                          <m:t>𝑋</m:t>
                        </m:r>
                      </m:e>
                      <m:sup>
                        <m:r>
                          <a:rPr lang="en-US" sz="2400" i="1">
                            <a:latin typeface="Cambria Math" panose="02040503050406030204" pitchFamily="18" charset="0"/>
                            <a:ea typeface="Calibri" panose="020F0502020204030204" pitchFamily="34" charset="0"/>
                            <a:cs typeface="David" panose="020E0502060401010101" pitchFamily="34" charset="-79"/>
                          </a:rPr>
                          <m:t>′</m:t>
                        </m:r>
                      </m:sup>
                    </m:sSup>
                    <m:r>
                      <a:rPr lang="en-US" sz="2400" i="1">
                        <a:latin typeface="Cambria Math" panose="02040503050406030204" pitchFamily="18" charset="0"/>
                        <a:ea typeface="Calibri" panose="020F0502020204030204" pitchFamily="34" charset="0"/>
                        <a:cs typeface="David" panose="020E0502060401010101" pitchFamily="34" charset="-79"/>
                      </a:rPr>
                      <m:t>=</m:t>
                    </m:r>
                    <m:f>
                      <m:fPr>
                        <m:ctrlPr>
                          <a:rPr lang="en-US" sz="2400" i="1">
                            <a:latin typeface="Cambria Math" panose="02040503050406030204" pitchFamily="18" charset="0"/>
                            <a:cs typeface="David" panose="020E0502060401010101" pitchFamily="34" charset="-79"/>
                          </a:rPr>
                        </m:ctrlPr>
                      </m:fPr>
                      <m:num>
                        <m:r>
                          <a:rPr lang="en-US" sz="2400" i="1">
                            <a:latin typeface="Cambria Math" panose="02040503050406030204" pitchFamily="18" charset="0"/>
                            <a:ea typeface="Calibri" panose="020F0502020204030204" pitchFamily="34" charset="0"/>
                            <a:cs typeface="David" panose="020E0502060401010101" pitchFamily="34" charset="-79"/>
                          </a:rPr>
                          <m:t>𝑋</m:t>
                        </m:r>
                        <m:r>
                          <a:rPr lang="en-US" sz="2400" i="1">
                            <a:latin typeface="Cambria Math" panose="02040503050406030204" pitchFamily="18" charset="0"/>
                            <a:ea typeface="Calibri" panose="020F0502020204030204" pitchFamily="34" charset="0"/>
                            <a:cs typeface="David" panose="020E0502060401010101" pitchFamily="34" charset="-79"/>
                          </a:rPr>
                          <m:t>−</m:t>
                        </m:r>
                        <m:func>
                          <m:funcPr>
                            <m:ctrlPr>
                              <a:rPr lang="en-US" sz="2400" i="1">
                                <a:latin typeface="Cambria Math" panose="02040503050406030204" pitchFamily="18" charset="0"/>
                                <a:cs typeface="David" panose="020E0502060401010101" pitchFamily="34" charset="-79"/>
                              </a:rPr>
                            </m:ctrlPr>
                          </m:funcPr>
                          <m:fName>
                            <m:r>
                              <m:rPr>
                                <m:sty m:val="p"/>
                              </m:rPr>
                              <a:rPr lang="en-US" sz="2400">
                                <a:latin typeface="Cambria Math" panose="02040503050406030204" pitchFamily="18" charset="0"/>
                                <a:ea typeface="Calibri" panose="020F0502020204030204" pitchFamily="34" charset="0"/>
                                <a:cs typeface="David" panose="020E0502060401010101" pitchFamily="34" charset="-79"/>
                              </a:rPr>
                              <m:t>min</m:t>
                            </m:r>
                          </m:fName>
                          <m:e>
                            <m:d>
                              <m:dPr>
                                <m:ctrlPr>
                                  <a:rPr lang="en-US" sz="2400" i="1">
                                    <a:latin typeface="Cambria Math" panose="02040503050406030204" pitchFamily="18" charset="0"/>
                                    <a:cs typeface="David" panose="020E0502060401010101" pitchFamily="34" charset="-79"/>
                                  </a:rPr>
                                </m:ctrlPr>
                              </m:dPr>
                              <m:e>
                                <m:r>
                                  <a:rPr lang="en-US" sz="2400" i="1">
                                    <a:latin typeface="Cambria Math" panose="02040503050406030204" pitchFamily="18" charset="0"/>
                                    <a:ea typeface="Calibri" panose="020F0502020204030204" pitchFamily="34" charset="0"/>
                                    <a:cs typeface="David" panose="020E0502060401010101" pitchFamily="34" charset="-79"/>
                                  </a:rPr>
                                  <m:t>𝑋</m:t>
                                </m:r>
                              </m:e>
                            </m:d>
                          </m:e>
                        </m:func>
                      </m:num>
                      <m:den>
                        <m:func>
                          <m:funcPr>
                            <m:ctrlPr>
                              <a:rPr lang="en-US" sz="2400" i="1">
                                <a:latin typeface="Cambria Math" panose="02040503050406030204" pitchFamily="18" charset="0"/>
                                <a:cs typeface="David" panose="020E0502060401010101" pitchFamily="34" charset="-79"/>
                              </a:rPr>
                            </m:ctrlPr>
                          </m:funcPr>
                          <m:fName>
                            <m:r>
                              <m:rPr>
                                <m:sty m:val="p"/>
                              </m:rPr>
                              <a:rPr lang="en-US" sz="2400">
                                <a:latin typeface="Cambria Math" panose="02040503050406030204" pitchFamily="18" charset="0"/>
                                <a:ea typeface="Calibri" panose="020F0502020204030204" pitchFamily="34" charset="0"/>
                                <a:cs typeface="David" panose="020E0502060401010101" pitchFamily="34" charset="-79"/>
                              </a:rPr>
                              <m:t>max</m:t>
                            </m:r>
                          </m:fName>
                          <m:e>
                            <m:d>
                              <m:dPr>
                                <m:ctrlPr>
                                  <a:rPr lang="en-US" sz="2400" i="1">
                                    <a:latin typeface="Cambria Math" panose="02040503050406030204" pitchFamily="18" charset="0"/>
                                    <a:cs typeface="David" panose="020E0502060401010101" pitchFamily="34" charset="-79"/>
                                  </a:rPr>
                                </m:ctrlPr>
                              </m:dPr>
                              <m:e>
                                <m:r>
                                  <a:rPr lang="en-US" sz="2400" i="1">
                                    <a:latin typeface="Cambria Math" panose="02040503050406030204" pitchFamily="18" charset="0"/>
                                    <a:ea typeface="Calibri" panose="020F0502020204030204" pitchFamily="34" charset="0"/>
                                    <a:cs typeface="David" panose="020E0502060401010101" pitchFamily="34" charset="-79"/>
                                  </a:rPr>
                                  <m:t>𝑋</m:t>
                                </m:r>
                              </m:e>
                            </m:d>
                          </m:e>
                        </m:func>
                        <m:r>
                          <a:rPr lang="en-US" sz="2400" i="1">
                            <a:latin typeface="Cambria Math" panose="02040503050406030204" pitchFamily="18" charset="0"/>
                            <a:ea typeface="Calibri" panose="020F0502020204030204" pitchFamily="34" charset="0"/>
                            <a:cs typeface="David" panose="020E0502060401010101" pitchFamily="34" charset="-79"/>
                          </a:rPr>
                          <m:t>−</m:t>
                        </m:r>
                        <m:r>
                          <m:rPr>
                            <m:sty m:val="p"/>
                          </m:rPr>
                          <a:rPr lang="en-US" sz="2400">
                            <a:latin typeface="Cambria Math" panose="02040503050406030204" pitchFamily="18" charset="0"/>
                            <a:ea typeface="Calibri" panose="020F0502020204030204" pitchFamily="34" charset="0"/>
                            <a:cs typeface="David" panose="020E0502060401010101" pitchFamily="34" charset="-79"/>
                          </a:rPr>
                          <m:t>min</m:t>
                        </m:r>
                        <m:r>
                          <a:rPr lang="en-US" sz="2400">
                            <a:latin typeface="Cambria Math" panose="02040503050406030204" pitchFamily="18" charset="0"/>
                            <a:ea typeface="Calibri" panose="020F0502020204030204" pitchFamily="34" charset="0"/>
                            <a:cs typeface="David" panose="020E0502060401010101" pitchFamily="34" charset="-79"/>
                          </a:rPr>
                          <m:t>⁡</m:t>
                        </m:r>
                        <m:r>
                          <a:rPr lang="en-US" sz="2400" i="1">
                            <a:latin typeface="Cambria Math" panose="02040503050406030204" pitchFamily="18" charset="0"/>
                            <a:ea typeface="Calibri" panose="020F0502020204030204" pitchFamily="34" charset="0"/>
                            <a:cs typeface="David" panose="020E0502060401010101" pitchFamily="34" charset="-79"/>
                          </a:rPr>
                          <m:t>(</m:t>
                        </m:r>
                        <m:r>
                          <a:rPr lang="en-US" sz="2400" i="1">
                            <a:latin typeface="Cambria Math" panose="02040503050406030204" pitchFamily="18" charset="0"/>
                            <a:ea typeface="Calibri" panose="020F0502020204030204" pitchFamily="34" charset="0"/>
                            <a:cs typeface="David" panose="020E0502060401010101" pitchFamily="34" charset="-79"/>
                          </a:rPr>
                          <m:t>𝑋</m:t>
                        </m:r>
                        <m:r>
                          <a:rPr lang="en-US" sz="2400" i="1">
                            <a:latin typeface="Cambria Math" panose="02040503050406030204" pitchFamily="18" charset="0"/>
                            <a:ea typeface="Calibri" panose="020F0502020204030204" pitchFamily="34" charset="0"/>
                            <a:cs typeface="David" panose="020E0502060401010101" pitchFamily="34" charset="-79"/>
                          </a:rPr>
                          <m:t>)</m:t>
                        </m:r>
                      </m:den>
                    </m:f>
                  </m:oMath>
                </a14:m>
                <a:r>
                  <a:rPr lang="en-US" sz="2400" dirty="0">
                    <a:latin typeface="David" panose="020E0502060401010101" pitchFamily="34" charset="-79"/>
                    <a:ea typeface="Times New Roman" panose="02020603050405020304" pitchFamily="18" charset="0"/>
                  </a:rPr>
                  <a:t> </a:t>
                </a:r>
                <a:r>
                  <a:rPr lang="he-IL" sz="2400" dirty="0">
                    <a:latin typeface="Cambria" panose="02040503050406030204" pitchFamily="18" charset="0"/>
                    <a:ea typeface="Cambria" panose="02040503050406030204" pitchFamily="18" charset="0"/>
                    <a:cs typeface="David" panose="020E0502060401010101" pitchFamily="34" charset="-79"/>
                  </a:rPr>
                  <a:t> וכן </a:t>
                </a:r>
                <a:br>
                  <a:rPr lang="en-US" sz="2400" dirty="0">
                    <a:latin typeface="Cambria" panose="02040503050406030204" pitchFamily="18" charset="0"/>
                    <a:ea typeface="Cambria" panose="02040503050406030204" pitchFamily="18" charset="0"/>
                    <a:cs typeface="David" panose="020E0502060401010101" pitchFamily="34" charset="-79"/>
                  </a:rPr>
                </a:br>
                <a:r>
                  <a:rPr lang="he-IL" sz="2400" dirty="0">
                    <a:latin typeface="Cambria" panose="02040503050406030204" pitchFamily="18" charset="0"/>
                    <a:ea typeface="Cambria" panose="02040503050406030204" pitchFamily="18" charset="0"/>
                    <a:cs typeface="David" panose="020E0502060401010101" pitchFamily="34" charset="-79"/>
                  </a:rPr>
                  <a:t>נרמול לוגריתמי של קצבי חבילות</a:t>
                </a:r>
              </a:p>
              <a:p>
                <a:pPr marL="457200" indent="-457200">
                  <a:buFont typeface="Arial" panose="020B0604020202020204" pitchFamily="34" charset="0"/>
                  <a:buChar char="•"/>
                </a:pPr>
                <a:r>
                  <a:rPr lang="he-IL" sz="2400" b="1" dirty="0">
                    <a:latin typeface="Cambria" panose="02040503050406030204" pitchFamily="18" charset="0"/>
                    <a:ea typeface="Cambria" panose="02040503050406030204" pitchFamily="18" charset="0"/>
                    <a:cs typeface="David" panose="020E0502060401010101" pitchFamily="34" charset="-79"/>
                  </a:rPr>
                  <a:t>מניפולציות להורדת סיבתיות של הדאטא (מ-</a:t>
                </a:r>
                <a:r>
                  <a:rPr lang="en-US" sz="2400" b="1" dirty="0">
                    <a:latin typeface="Cambria" panose="02040503050406030204" pitchFamily="18" charset="0"/>
                    <a:ea typeface="Cambria" panose="02040503050406030204" pitchFamily="18" charset="0"/>
                    <a:cs typeface="David" panose="020E0502060401010101" pitchFamily="34" charset="-79"/>
                  </a:rPr>
                  <a:t>RT</a:t>
                </a:r>
                <a:r>
                  <a:rPr lang="he-IL" sz="2400" b="1" dirty="0">
                    <a:latin typeface="Cambria" panose="02040503050406030204" pitchFamily="18" charset="0"/>
                    <a:ea typeface="Cambria" panose="02040503050406030204" pitchFamily="18" charset="0"/>
                    <a:cs typeface="David" panose="020E0502060401010101" pitchFamily="34" charset="-79"/>
                  </a:rPr>
                  <a:t>)</a:t>
                </a:r>
                <a:r>
                  <a:rPr lang="he-IL" sz="2400" dirty="0">
                    <a:latin typeface="Cambria" panose="02040503050406030204" pitchFamily="18" charset="0"/>
                    <a:ea typeface="Cambria" panose="02040503050406030204" pitchFamily="18" charset="0"/>
                    <a:cs typeface="David" panose="020E0502060401010101" pitchFamily="34" charset="-79"/>
                  </a:rPr>
                  <a:t>:</a:t>
                </a: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ביצוע </a:t>
                </a:r>
                <a:r>
                  <a:rPr lang="en-US" sz="2400" dirty="0">
                    <a:latin typeface="Cambria" panose="02040503050406030204" pitchFamily="18" charset="0"/>
                    <a:ea typeface="Cambria" panose="02040503050406030204" pitchFamily="18" charset="0"/>
                    <a:cs typeface="David" panose="020E0502060401010101" pitchFamily="34" charset="-79"/>
                  </a:rPr>
                  <a:t>moving average</a:t>
                </a:r>
                <a:r>
                  <a:rPr lang="he-IL" sz="2400" dirty="0">
                    <a:latin typeface="Cambria" panose="02040503050406030204" pitchFamily="18" charset="0"/>
                    <a:ea typeface="Cambria" panose="02040503050406030204" pitchFamily="18" charset="0"/>
                    <a:cs typeface="David" panose="020E0502060401010101" pitchFamily="34" charset="-79"/>
                  </a:rPr>
                  <a:t> על הדגימות לשם החלקה מפלקטואציות וקבלת מידע שמצביע על מגמות ולא רק על נקודות בזמן</a:t>
                </a: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שימוש ב-</a:t>
                </a:r>
                <a:r>
                  <a:rPr lang="en-US" sz="2400" dirty="0">
                    <a:latin typeface="Cambria" panose="02040503050406030204" pitchFamily="18" charset="0"/>
                    <a:ea typeface="Cambria" panose="02040503050406030204" pitchFamily="18" charset="0"/>
                    <a:cs typeface="David" panose="020E0502060401010101" pitchFamily="34" charset="-79"/>
                  </a:rPr>
                  <a:t>DELTA</a:t>
                </a:r>
                <a:r>
                  <a:rPr lang="he-IL" sz="2400" dirty="0">
                    <a:latin typeface="Cambria" panose="02040503050406030204" pitchFamily="18" charset="0"/>
                    <a:ea typeface="Cambria" panose="02040503050406030204" pitchFamily="18" charset="0"/>
                    <a:cs typeface="David" panose="020E0502060401010101" pitchFamily="34" charset="-79"/>
                  </a:rPr>
                  <a:t> כזמן ליצירת גרדיאנט</a:t>
                </a:r>
              </a:p>
            </p:txBody>
          </p:sp>
        </mc:Choice>
        <mc:Fallback xmlns="">
          <p:sp>
            <p:nvSpPr>
              <p:cNvPr id="6" name="מלבן 5">
                <a:extLst>
                  <a:ext uri="{FF2B5EF4-FFF2-40B4-BE49-F238E27FC236}">
                    <a16:creationId xmlns:a16="http://schemas.microsoft.com/office/drawing/2014/main" id="{6A6AC70A-2A8B-4277-977E-209DDDA26A1D}"/>
                  </a:ext>
                </a:extLst>
              </p:cNvPr>
              <p:cNvSpPr>
                <a:spLocks noRot="1" noChangeAspect="1" noMove="1" noResize="1" noEditPoints="1" noAdjustHandles="1" noChangeArrowheads="1" noChangeShapeType="1" noTextEdit="1"/>
              </p:cNvSpPr>
              <p:nvPr/>
            </p:nvSpPr>
            <p:spPr>
              <a:xfrm>
                <a:off x="166254" y="3472891"/>
                <a:ext cx="6317674" cy="2906373"/>
              </a:xfrm>
              <a:prstGeom prst="rect">
                <a:avLst/>
              </a:prstGeom>
              <a:blipFill>
                <a:blip r:embed="rId4"/>
                <a:stretch>
                  <a:fillRect l="-1736" r="-1350" b="-4202"/>
                </a:stretch>
              </a:blipFill>
            </p:spPr>
            <p:txBody>
              <a:bodyPr/>
              <a:lstStyle/>
              <a:p>
                <a:r>
                  <a:rPr lang="he-IL">
                    <a:noFill/>
                  </a:rPr>
                  <a:t> </a:t>
                </a:r>
              </a:p>
            </p:txBody>
          </p:sp>
        </mc:Fallback>
      </mc:AlternateContent>
    </p:spTree>
    <p:extLst>
      <p:ext uri="{BB962C8B-B14F-4D97-AF65-F5344CB8AC3E}">
        <p14:creationId xmlns:p14="http://schemas.microsoft.com/office/powerpoint/2010/main" val="1643483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2923510" y="163472"/>
            <a:ext cx="6345006" cy="1107996"/>
          </a:xfrm>
          <a:prstGeom prst="rect">
            <a:avLst/>
          </a:prstGeom>
          <a:noFill/>
        </p:spPr>
        <p:txBody>
          <a:bodyPr wrap="none" lIns="91440" tIns="45720" rIns="91440" bIns="45720">
            <a:spAutoFit/>
          </a:bodyPr>
          <a:lstStyle/>
          <a:p>
            <a:pPr algn="ct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בחירת מודלי למידה</a:t>
            </a:r>
            <a:endParaRPr lang="en-US" sz="4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58108BA6-8443-4E9E-99E0-66E4060A1F9B}"/>
              </a:ext>
            </a:extLst>
          </p:cNvPr>
          <p:cNvSpPr>
            <a:spLocks noGrp="1"/>
          </p:cNvSpPr>
          <p:nvPr>
            <p:ph type="ftr" sz="quarter" idx="11"/>
          </p:nvPr>
        </p:nvSpPr>
        <p:spPr/>
        <p:txBody>
          <a:bodyPr/>
          <a:lstStyle/>
          <a:p>
            <a:r>
              <a:rPr lang="he-IL" dirty="0"/>
              <a:t>מעבדת </a:t>
            </a:r>
            <a:r>
              <a:rPr lang="en-US" dirty="0"/>
              <a:t>NSSL</a:t>
            </a:r>
            <a:endParaRPr lang="he-IL" dirty="0"/>
          </a:p>
        </p:txBody>
      </p:sp>
      <p:sp>
        <p:nvSpPr>
          <p:cNvPr id="3" name="מציין מיקום של מספר שקופית 2">
            <a:extLst>
              <a:ext uri="{FF2B5EF4-FFF2-40B4-BE49-F238E27FC236}">
                <a16:creationId xmlns:a16="http://schemas.microsoft.com/office/drawing/2014/main" id="{AE9B6841-079A-431C-AADA-12E70F44497D}"/>
              </a:ext>
            </a:extLst>
          </p:cNvPr>
          <p:cNvSpPr>
            <a:spLocks noGrp="1"/>
          </p:cNvSpPr>
          <p:nvPr>
            <p:ph type="sldNum" sz="quarter" idx="12"/>
          </p:nvPr>
        </p:nvSpPr>
        <p:spPr/>
        <p:txBody>
          <a:bodyPr/>
          <a:lstStyle/>
          <a:p>
            <a:fld id="{BAAA9BBB-F405-417C-AE07-41F3AEF30BD1}" type="slidenum">
              <a:rPr lang="he-IL" smtClean="0"/>
              <a:t>19</a:t>
            </a:fld>
            <a:endParaRPr lang="he-IL"/>
          </a:p>
        </p:txBody>
      </p:sp>
      <p:sp>
        <p:nvSpPr>
          <p:cNvPr id="7" name="TextBox 4">
            <a:extLst>
              <a:ext uri="{FF2B5EF4-FFF2-40B4-BE49-F238E27FC236}">
                <a16:creationId xmlns:a16="http://schemas.microsoft.com/office/drawing/2014/main" id="{8EE0FDEC-0550-4428-8389-80EC1E21A372}"/>
              </a:ext>
            </a:extLst>
          </p:cNvPr>
          <p:cNvSpPr txBox="1"/>
          <p:nvPr/>
        </p:nvSpPr>
        <p:spPr>
          <a:xfrm>
            <a:off x="292100" y="1399347"/>
            <a:ext cx="11658599" cy="4031873"/>
          </a:xfrm>
          <a:prstGeom prst="rect">
            <a:avLst/>
          </a:prstGeom>
          <a:noFill/>
        </p:spPr>
        <p:txBody>
          <a:bodyPr wrap="square" rtlCol="1">
            <a:spAutoFit/>
          </a:bodyPr>
          <a:lstStyle/>
          <a:p>
            <a:pPr marL="457200" indent="-457200">
              <a:buFont typeface="Arial" panose="020B0604020202020204" pitchFamily="34" charset="0"/>
              <a:buChar char="•"/>
            </a:pPr>
            <a:endParaRPr lang="he-IL" sz="32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מודלים שונים</a:t>
            </a:r>
          </a:p>
          <a:p>
            <a:pPr marL="914400" lvl="1" indent="-457200">
              <a:buFont typeface="Courier New" panose="02070309020205020404" pitchFamily="49" charset="0"/>
              <a:buChar char="o"/>
            </a:pPr>
            <a:r>
              <a:rPr lang="he-IL" sz="3200" dirty="0">
                <a:latin typeface="Cambria" panose="02040503050406030204" pitchFamily="18" charset="0"/>
                <a:ea typeface="Cambria" panose="02040503050406030204" pitchFamily="18" charset="0"/>
                <a:cs typeface="David" panose="020E0502060401010101" pitchFamily="34" charset="-79"/>
              </a:rPr>
              <a:t>רשת נוירונים</a:t>
            </a:r>
          </a:p>
          <a:p>
            <a:pPr marL="914400" lvl="1" indent="-457200">
              <a:buFont typeface="Courier New" panose="02070309020205020404" pitchFamily="49" charset="0"/>
              <a:buChar char="o"/>
            </a:pPr>
            <a:r>
              <a:rPr lang="he-IL" sz="3200" dirty="0">
                <a:latin typeface="Cambria" panose="02040503050406030204" pitchFamily="18" charset="0"/>
                <a:ea typeface="Cambria" panose="02040503050406030204" pitchFamily="18" charset="0"/>
                <a:cs typeface="David" panose="020E0502060401010101" pitchFamily="34" charset="-79"/>
              </a:rPr>
              <a:t>מסווג שכנים קרובים</a:t>
            </a:r>
          </a:p>
          <a:p>
            <a:pPr marL="914400" lvl="1" indent="-457200">
              <a:buFont typeface="Courier New" panose="02070309020205020404" pitchFamily="49" charset="0"/>
              <a:buChar char="o"/>
            </a:pPr>
            <a:r>
              <a:rPr lang="he-IL" sz="4000" dirty="0">
                <a:latin typeface="Cambria" panose="02040503050406030204" pitchFamily="18" charset="0"/>
                <a:ea typeface="Cambria" panose="02040503050406030204" pitchFamily="18" charset="0"/>
                <a:cs typeface="David" panose="020E0502060401010101" pitchFamily="34" charset="-79"/>
              </a:rPr>
              <a:t>עץ חיפוש בינארי</a:t>
            </a:r>
          </a:p>
          <a:p>
            <a:pPr marL="914400" lvl="1" indent="-457200">
              <a:buFont typeface="Courier New" panose="02070309020205020404" pitchFamily="49" charset="0"/>
              <a:buChar char="o"/>
            </a:pPr>
            <a:r>
              <a:rPr lang="en-US" sz="4400" b="1" dirty="0">
                <a:latin typeface="Cambria" panose="02040503050406030204" pitchFamily="18" charset="0"/>
                <a:ea typeface="Cambria" panose="02040503050406030204" pitchFamily="18" charset="0"/>
                <a:cs typeface="David" panose="020E0502060401010101" pitchFamily="34" charset="-79"/>
              </a:rPr>
              <a:t>Random Forest</a:t>
            </a:r>
            <a:r>
              <a:rPr lang="he-IL" sz="4400" b="1" dirty="0">
                <a:latin typeface="Cambria" panose="02040503050406030204" pitchFamily="18" charset="0"/>
                <a:ea typeface="Cambria" panose="02040503050406030204" pitchFamily="18" charset="0"/>
                <a:cs typeface="David" panose="020E0502060401010101" pitchFamily="34" charset="-79"/>
              </a:rPr>
              <a:t> (קלסיפיקציה) </a:t>
            </a:r>
            <a:endParaRPr lang="en-US" sz="4400" b="1"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en-US" sz="4400" b="1" dirty="0">
                <a:latin typeface="Cambria" panose="02040503050406030204" pitchFamily="18" charset="0"/>
                <a:ea typeface="Cambria" panose="02040503050406030204" pitchFamily="18" charset="0"/>
                <a:cs typeface="David" panose="020E0502060401010101" pitchFamily="34" charset="-79"/>
              </a:rPr>
              <a:t>Isolation Forest</a:t>
            </a:r>
            <a:r>
              <a:rPr lang="he-IL" sz="4400" b="1" dirty="0">
                <a:latin typeface="Cambria" panose="02040503050406030204" pitchFamily="18" charset="0"/>
                <a:ea typeface="Cambria" panose="02040503050406030204" pitchFamily="18" charset="0"/>
                <a:cs typeface="David" panose="020E0502060401010101" pitchFamily="34" charset="-79"/>
              </a:rPr>
              <a:t> (זיהוי אנומליות)</a:t>
            </a:r>
            <a:endParaRPr lang="he-IL" sz="3200" dirty="0">
              <a:latin typeface="Cambria" panose="02040503050406030204" pitchFamily="18" charset="0"/>
              <a:ea typeface="Cambria" panose="02040503050406030204" pitchFamily="18" charset="0"/>
              <a:cs typeface="David" panose="020E0502060401010101" pitchFamily="34" charset="-79"/>
            </a:endParaRPr>
          </a:p>
        </p:txBody>
      </p:sp>
    </p:spTree>
    <p:extLst>
      <p:ext uri="{BB962C8B-B14F-4D97-AF65-F5344CB8AC3E}">
        <p14:creationId xmlns:p14="http://schemas.microsoft.com/office/powerpoint/2010/main" val="258130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3216863" y="163472"/>
            <a:ext cx="5758308"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סקירה של התחום</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E92319D3-C276-407F-BA53-C9608E8DB14F}"/>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F1FCF91-0C0A-40BA-AF26-9A913C9328B9}"/>
              </a:ext>
            </a:extLst>
          </p:cNvPr>
          <p:cNvSpPr>
            <a:spLocks noGrp="1"/>
          </p:cNvSpPr>
          <p:nvPr>
            <p:ph type="sldNum" sz="quarter" idx="12"/>
          </p:nvPr>
        </p:nvSpPr>
        <p:spPr/>
        <p:txBody>
          <a:bodyPr/>
          <a:lstStyle/>
          <a:p>
            <a:fld id="{BAAA9BBB-F405-417C-AE07-41F3AEF30BD1}" type="slidenum">
              <a:rPr lang="he-IL" smtClean="0"/>
              <a:t>2</a:t>
            </a:fld>
            <a:endParaRPr lang="he-IL"/>
          </a:p>
        </p:txBody>
      </p:sp>
      <mc:AlternateContent xmlns:mc="http://schemas.openxmlformats.org/markup-compatibility/2006" xmlns:a14="http://schemas.microsoft.com/office/drawing/2010/main">
        <mc:Choice Requires="a14">
          <p:sp>
            <p:nvSpPr>
              <p:cNvPr id="6" name="TextBox 4">
                <a:extLst>
                  <a:ext uri="{FF2B5EF4-FFF2-40B4-BE49-F238E27FC236}">
                    <a16:creationId xmlns:a16="http://schemas.microsoft.com/office/drawing/2014/main" id="{490A802A-BBC6-452F-BF3B-55AA87B76193}"/>
                  </a:ext>
                </a:extLst>
              </p:cNvPr>
              <p:cNvSpPr txBox="1"/>
              <p:nvPr/>
            </p:nvSpPr>
            <p:spPr>
              <a:xfrm>
                <a:off x="351183" y="1551751"/>
                <a:ext cx="11489633" cy="3539430"/>
              </a:xfrm>
              <a:prstGeom prst="rect">
                <a:avLst/>
              </a:prstGeom>
              <a:noFill/>
            </p:spPr>
            <p:txBody>
              <a:bodyPr wrap="square" rtlCol="1">
                <a:spAutoFit/>
              </a:bodyPr>
              <a:lstStyle/>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מירוץ בין הגנת מערכות </a:t>
                </a:r>
                <a:r>
                  <a:rPr lang="he-IL" sz="3200" dirty="0" err="1">
                    <a:latin typeface="Cambria" panose="02040503050406030204" pitchFamily="18" charset="0"/>
                    <a:ea typeface="Cambria" panose="02040503050406030204" pitchFamily="18" charset="0"/>
                    <a:cs typeface="David" panose="020E0502060401010101" pitchFamily="34" charset="-79"/>
                  </a:rPr>
                  <a:t>להאקרים</a:t>
                </a:r>
                <a:endParaRPr lang="he-IL" sz="32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העולם נהיה יותר ויותר מקושר לרשת</a:t>
                </a:r>
              </a:p>
              <a:p>
                <a:pPr marL="457200" indent="-457200">
                  <a:buFont typeface="Arial" panose="020B0604020202020204" pitchFamily="34" charset="0"/>
                  <a:buChar char="•"/>
                </a:pPr>
                <a14:m>
                  <m:oMath xmlns:m="http://schemas.openxmlformats.org/officeDocument/2006/math">
                    <m:r>
                      <a:rPr lang="en-US" sz="3200" b="0" i="1" smtClean="0">
                        <a:latin typeface="Cambria Math" panose="02040503050406030204" pitchFamily="18" charset="0"/>
                        <a:ea typeface="Cambria" panose="02040503050406030204" pitchFamily="18" charset="0"/>
                        <a:cs typeface="David" panose="020E0502060401010101" pitchFamily="34" charset="-79"/>
                      </a:rPr>
                      <m:t>⇐</m:t>
                    </m:r>
                  </m:oMath>
                </a14:m>
                <a:r>
                  <a:rPr lang="he-IL" sz="3200" dirty="0">
                    <a:latin typeface="Cambria" panose="02040503050406030204" pitchFamily="18" charset="0"/>
                    <a:ea typeface="Cambria" panose="02040503050406030204" pitchFamily="18" charset="0"/>
                    <a:cs typeface="David" panose="020E0502060401010101" pitchFamily="34" charset="-79"/>
                  </a:rPr>
                  <a:t> סבירות גבוהה שנותקף, ובפרט </a:t>
                </a:r>
                <a:r>
                  <a:rPr lang="en-US" sz="3200" dirty="0">
                    <a:latin typeface="Cambria" panose="02040503050406030204" pitchFamily="18" charset="0"/>
                    <a:ea typeface="Cambria" panose="02040503050406030204" pitchFamily="18" charset="0"/>
                    <a:cs typeface="David" panose="020E0502060401010101" pitchFamily="34" charset="-79"/>
                  </a:rPr>
                  <a:t>IoT</a:t>
                </a:r>
                <a:endParaRPr lang="he-IL" sz="32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endParaRPr lang="he-IL" sz="32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וכשעל כל מתקפה שמאופיינת קמות עוד 10 חדשות</a:t>
                </a:r>
              </a:p>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בניית כלי זיהוי שיתמודד עם מתקפה מסוימת, </a:t>
                </a:r>
                <a:br>
                  <a:rPr lang="en-US" sz="3200" dirty="0">
                    <a:latin typeface="Cambria" panose="02040503050406030204" pitchFamily="18" charset="0"/>
                    <a:ea typeface="Cambria" panose="02040503050406030204" pitchFamily="18" charset="0"/>
                    <a:cs typeface="David" panose="020E0502060401010101" pitchFamily="34" charset="-79"/>
                  </a:rPr>
                </a:br>
                <a:r>
                  <a:rPr lang="he-IL" sz="3200" dirty="0">
                    <a:latin typeface="Cambria" panose="02040503050406030204" pitchFamily="18" charset="0"/>
                    <a:ea typeface="Cambria" panose="02040503050406030204" pitchFamily="18" charset="0"/>
                    <a:cs typeface="David" panose="020E0502060401010101" pitchFamily="34" charset="-79"/>
                  </a:rPr>
                  <a:t>ככל הנראה יחמיץ רבות אחרות</a:t>
                </a:r>
              </a:p>
            </p:txBody>
          </p:sp>
        </mc:Choice>
        <mc:Fallback xmlns="">
          <p:sp>
            <p:nvSpPr>
              <p:cNvPr id="6" name="TextBox 4">
                <a:extLst>
                  <a:ext uri="{FF2B5EF4-FFF2-40B4-BE49-F238E27FC236}">
                    <a16:creationId xmlns:a16="http://schemas.microsoft.com/office/drawing/2014/main" id="{490A802A-BBC6-452F-BF3B-55AA87B76193}"/>
                  </a:ext>
                </a:extLst>
              </p:cNvPr>
              <p:cNvSpPr txBox="1">
                <a:spLocks noRot="1" noChangeAspect="1" noMove="1" noResize="1" noEditPoints="1" noAdjustHandles="1" noChangeArrowheads="1" noChangeShapeType="1" noTextEdit="1"/>
              </p:cNvSpPr>
              <p:nvPr/>
            </p:nvSpPr>
            <p:spPr>
              <a:xfrm>
                <a:off x="351183" y="1551751"/>
                <a:ext cx="11489633" cy="3539430"/>
              </a:xfrm>
              <a:prstGeom prst="rect">
                <a:avLst/>
              </a:prstGeom>
              <a:blipFill>
                <a:blip r:embed="rId3"/>
                <a:stretch>
                  <a:fillRect t="-2241" r="-1327" b="-5000"/>
                </a:stretch>
              </a:blipFill>
            </p:spPr>
            <p:txBody>
              <a:bodyPr/>
              <a:lstStyle/>
              <a:p>
                <a:r>
                  <a:rPr lang="he-IL">
                    <a:noFill/>
                  </a:rPr>
                  <a:t> </a:t>
                </a:r>
              </a:p>
            </p:txBody>
          </p:sp>
        </mc:Fallback>
      </mc:AlternateContent>
    </p:spTree>
    <p:extLst>
      <p:ext uri="{BB962C8B-B14F-4D97-AF65-F5344CB8AC3E}">
        <p14:creationId xmlns:p14="http://schemas.microsoft.com/office/powerpoint/2010/main" val="3224119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3261325" y="163472"/>
            <a:ext cx="5669373" cy="1107996"/>
          </a:xfrm>
          <a:prstGeom prst="rect">
            <a:avLst/>
          </a:prstGeom>
          <a:noFill/>
        </p:spPr>
        <p:txBody>
          <a:bodyPr wrap="none" lIns="91440" tIns="45720" rIns="91440" bIns="45720">
            <a:spAutoFit/>
          </a:bodyPr>
          <a:lstStyle/>
          <a:p>
            <a:pPr algn="ctr"/>
            <a:r>
              <a:rPr lang="en-US"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Random Forest</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58108BA6-8443-4E9E-99E0-66E4060A1F9B}"/>
              </a:ext>
            </a:extLst>
          </p:cNvPr>
          <p:cNvSpPr>
            <a:spLocks noGrp="1"/>
          </p:cNvSpPr>
          <p:nvPr>
            <p:ph type="ftr" sz="quarter" idx="11"/>
          </p:nvPr>
        </p:nvSpPr>
        <p:spPr/>
        <p:txBody>
          <a:bodyPr/>
          <a:lstStyle/>
          <a:p>
            <a:r>
              <a:rPr lang="he-IL" dirty="0"/>
              <a:t>מעבדת </a:t>
            </a:r>
            <a:r>
              <a:rPr lang="en-US" dirty="0"/>
              <a:t>NSSL</a:t>
            </a:r>
            <a:endParaRPr lang="he-IL" dirty="0"/>
          </a:p>
        </p:txBody>
      </p:sp>
      <p:sp>
        <p:nvSpPr>
          <p:cNvPr id="3" name="מציין מיקום של מספר שקופית 2">
            <a:extLst>
              <a:ext uri="{FF2B5EF4-FFF2-40B4-BE49-F238E27FC236}">
                <a16:creationId xmlns:a16="http://schemas.microsoft.com/office/drawing/2014/main" id="{AE9B6841-079A-431C-AADA-12E70F44497D}"/>
              </a:ext>
            </a:extLst>
          </p:cNvPr>
          <p:cNvSpPr>
            <a:spLocks noGrp="1"/>
          </p:cNvSpPr>
          <p:nvPr>
            <p:ph type="sldNum" sz="quarter" idx="12"/>
          </p:nvPr>
        </p:nvSpPr>
        <p:spPr/>
        <p:txBody>
          <a:bodyPr/>
          <a:lstStyle/>
          <a:p>
            <a:fld id="{BAAA9BBB-F405-417C-AE07-41F3AEF30BD1}" type="slidenum">
              <a:rPr lang="he-IL" smtClean="0"/>
              <a:t>20</a:t>
            </a:fld>
            <a:endParaRPr lang="he-IL"/>
          </a:p>
        </p:txBody>
      </p:sp>
      <p:sp>
        <p:nvSpPr>
          <p:cNvPr id="7" name="TextBox 4">
            <a:extLst>
              <a:ext uri="{FF2B5EF4-FFF2-40B4-BE49-F238E27FC236}">
                <a16:creationId xmlns:a16="http://schemas.microsoft.com/office/drawing/2014/main" id="{8EE0FDEC-0550-4428-8389-80EC1E21A372}"/>
              </a:ext>
            </a:extLst>
          </p:cNvPr>
          <p:cNvSpPr txBox="1"/>
          <p:nvPr/>
        </p:nvSpPr>
        <p:spPr>
          <a:xfrm>
            <a:off x="6096000" y="1399347"/>
            <a:ext cx="5854699" cy="4832092"/>
          </a:xfrm>
          <a:prstGeom prst="rect">
            <a:avLst/>
          </a:prstGeom>
          <a:noFill/>
        </p:spPr>
        <p:txBody>
          <a:bodyPr wrap="square" rtlCol="1">
            <a:spAutoFit/>
          </a:bodyPr>
          <a:lstStyle/>
          <a:p>
            <a:pPr marL="457200" indent="-457200">
              <a:buFont typeface="Arial" panose="020B0604020202020204" pitchFamily="34" charset="0"/>
              <a:buChar char="•"/>
            </a:pPr>
            <a:r>
              <a:rPr lang="he-IL" sz="2800" dirty="0">
                <a:latin typeface="Cambria" panose="02040503050406030204" pitchFamily="18" charset="0"/>
                <a:ea typeface="Cambria" panose="02040503050406030204" pitchFamily="18" charset="0"/>
                <a:cs typeface="David" panose="020E0502060401010101" pitchFamily="34" charset="-79"/>
              </a:rPr>
              <a:t>מודל למידה מונחית לקלסיפיקציה</a:t>
            </a:r>
          </a:p>
          <a:p>
            <a:pPr marL="457200" indent="-457200">
              <a:buFont typeface="Arial" panose="020B0604020202020204" pitchFamily="34" charset="0"/>
              <a:buChar char="•"/>
            </a:pPr>
            <a:endParaRPr lang="he-IL" sz="28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800" b="1" dirty="0">
                <a:latin typeface="Cambria" panose="02040503050406030204" pitchFamily="18" charset="0"/>
                <a:ea typeface="Cambria" panose="02040503050406030204" pitchFamily="18" charset="0"/>
                <a:cs typeface="David" panose="020E0502060401010101" pitchFamily="34" charset="-79"/>
              </a:rPr>
              <a:t>מבנה נתונים: </a:t>
            </a:r>
            <a:r>
              <a:rPr lang="he-IL" sz="2800" dirty="0">
                <a:latin typeface="Cambria" panose="02040503050406030204" pitchFamily="18" charset="0"/>
                <a:ea typeface="Cambria" panose="02040503050406030204" pitchFamily="18" charset="0"/>
                <a:cs typeface="David" panose="020E0502060401010101" pitchFamily="34" charset="-79"/>
              </a:rPr>
              <a:t>אוסף של עצי החלטה</a:t>
            </a:r>
          </a:p>
          <a:p>
            <a:pPr marL="457200" indent="-457200">
              <a:buFont typeface="Arial" panose="020B0604020202020204" pitchFamily="34" charset="0"/>
              <a:buChar char="•"/>
            </a:pPr>
            <a:endParaRPr lang="he-IL" sz="28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800" dirty="0">
                <a:latin typeface="Cambria" panose="02040503050406030204" pitchFamily="18" charset="0"/>
                <a:ea typeface="Cambria" panose="02040503050406030204" pitchFamily="18" charset="0"/>
                <a:cs typeface="David" panose="020E0502060401010101" pitchFamily="34" charset="-79"/>
              </a:rPr>
              <a:t>כל צומת פנימי (צומת שאינו עלה) הינו צומת החלטה</a:t>
            </a:r>
          </a:p>
          <a:p>
            <a:pPr marL="914400" lvl="1" indent="-457200">
              <a:buFont typeface="Courier New" panose="02070309020205020404" pitchFamily="49" charset="0"/>
              <a:buChar char="o"/>
            </a:pPr>
            <a:r>
              <a:rPr lang="he-IL" sz="2800" dirty="0">
                <a:latin typeface="Cambria" panose="02040503050406030204" pitchFamily="18" charset="0"/>
                <a:ea typeface="Cambria" panose="02040503050406030204" pitchFamily="18" charset="0"/>
                <a:cs typeface="David" panose="020E0502060401010101" pitchFamily="34" charset="-79"/>
              </a:rPr>
              <a:t>בכל עץ הפיצולים קורים עפ"י </a:t>
            </a:r>
            <a:br>
              <a:rPr lang="en-US" sz="2800" dirty="0">
                <a:latin typeface="Cambria" panose="02040503050406030204" pitchFamily="18" charset="0"/>
                <a:ea typeface="Cambria" panose="02040503050406030204" pitchFamily="18" charset="0"/>
                <a:cs typeface="David" panose="020E0502060401010101" pitchFamily="34" charset="-79"/>
              </a:rPr>
            </a:br>
            <a:r>
              <a:rPr lang="he-IL" sz="2800" b="1" dirty="0">
                <a:latin typeface="Cambria" panose="02040503050406030204" pitchFamily="18" charset="0"/>
                <a:ea typeface="Cambria" panose="02040503050406030204" pitchFamily="18" charset="0"/>
                <a:cs typeface="David" panose="020E0502060401010101" pitchFamily="34" charset="-79"/>
              </a:rPr>
              <a:t>תת-קבוצה רנדומלית של הפיצ'רים</a:t>
            </a:r>
            <a:r>
              <a:rPr lang="he-IL" sz="2800" dirty="0">
                <a:latin typeface="Cambria" panose="02040503050406030204" pitchFamily="18" charset="0"/>
                <a:ea typeface="Cambria" panose="02040503050406030204" pitchFamily="18" charset="0"/>
                <a:cs typeface="David" panose="020E0502060401010101" pitchFamily="34" charset="-79"/>
              </a:rPr>
              <a:t>.</a:t>
            </a:r>
            <a:endParaRPr lang="he-IL" sz="2800" b="1"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he-IL" sz="2800" dirty="0">
                <a:latin typeface="Cambria" panose="02040503050406030204" pitchFamily="18" charset="0"/>
                <a:ea typeface="Cambria" panose="02040503050406030204" pitchFamily="18" charset="0"/>
                <a:cs typeface="David" panose="020E0502060401010101" pitchFamily="34" charset="-79"/>
              </a:rPr>
              <a:t>ו</a:t>
            </a:r>
            <a:r>
              <a:rPr lang="he-IL" sz="2800" b="1" dirty="0">
                <a:latin typeface="Cambria" panose="02040503050406030204" pitchFamily="18" charset="0"/>
                <a:ea typeface="Cambria" panose="02040503050406030204" pitchFamily="18" charset="0"/>
                <a:cs typeface="David" panose="020E0502060401010101" pitchFamily="34" charset="-79"/>
              </a:rPr>
              <a:t>ערך הסף </a:t>
            </a:r>
            <a:r>
              <a:rPr lang="he-IL" sz="2800" dirty="0">
                <a:latin typeface="Cambria" panose="02040503050406030204" pitchFamily="18" charset="0"/>
                <a:ea typeface="Cambria" panose="02040503050406030204" pitchFamily="18" charset="0"/>
                <a:cs typeface="David" panose="020E0502060401010101" pitchFamily="34" charset="-79"/>
              </a:rPr>
              <a:t>להחלטה לגבי פיצ'ר בצמתי ההחלטה נבחר אף הוא באופן </a:t>
            </a:r>
            <a:r>
              <a:rPr lang="he-IL" sz="2800" b="1" dirty="0">
                <a:latin typeface="Cambria" panose="02040503050406030204" pitchFamily="18" charset="0"/>
                <a:ea typeface="Cambria" panose="02040503050406030204" pitchFamily="18" charset="0"/>
                <a:cs typeface="David" panose="020E0502060401010101" pitchFamily="34" charset="-79"/>
              </a:rPr>
              <a:t>רנדומלי</a:t>
            </a:r>
            <a:r>
              <a:rPr lang="he-IL" sz="2800" dirty="0">
                <a:latin typeface="Cambria" panose="02040503050406030204" pitchFamily="18" charset="0"/>
                <a:ea typeface="Cambria" panose="02040503050406030204" pitchFamily="18" charset="0"/>
                <a:cs typeface="David" panose="020E0502060401010101" pitchFamily="34" charset="-79"/>
              </a:rPr>
              <a:t>, בין ערכי הקיצון של הפיצ'ר.</a:t>
            </a:r>
          </a:p>
        </p:txBody>
      </p:sp>
      <p:sp>
        <p:nvSpPr>
          <p:cNvPr id="6" name="TextBox 4">
            <a:extLst>
              <a:ext uri="{FF2B5EF4-FFF2-40B4-BE49-F238E27FC236}">
                <a16:creationId xmlns:a16="http://schemas.microsoft.com/office/drawing/2014/main" id="{7D3208E6-06B8-4561-B273-BC8A679BE3D0}"/>
              </a:ext>
            </a:extLst>
          </p:cNvPr>
          <p:cNvSpPr txBox="1"/>
          <p:nvPr/>
        </p:nvSpPr>
        <p:spPr>
          <a:xfrm>
            <a:off x="241301" y="1399347"/>
            <a:ext cx="5854699" cy="4832092"/>
          </a:xfrm>
          <a:prstGeom prst="rect">
            <a:avLst/>
          </a:prstGeom>
          <a:noFill/>
        </p:spPr>
        <p:txBody>
          <a:bodyPr wrap="square" rtlCol="1">
            <a:spAutoFit/>
          </a:bodyPr>
          <a:lstStyle/>
          <a:p>
            <a:pPr marL="457200" indent="-457200">
              <a:buFont typeface="Arial" panose="020B0604020202020204" pitchFamily="34" charset="0"/>
              <a:buChar char="•"/>
            </a:pPr>
            <a:r>
              <a:rPr lang="he-IL" sz="2800" b="1" dirty="0">
                <a:latin typeface="Cambria" panose="02040503050406030204" pitchFamily="18" charset="0"/>
                <a:ea typeface="Cambria" panose="02040503050406030204" pitchFamily="18" charset="0"/>
                <a:cs typeface="David" panose="020E0502060401010101" pitchFamily="34" charset="-79"/>
              </a:rPr>
              <a:t>באימון</a:t>
            </a:r>
            <a:r>
              <a:rPr lang="he-IL" sz="2800" dirty="0">
                <a:latin typeface="Cambria" panose="02040503050406030204" pitchFamily="18" charset="0"/>
                <a:ea typeface="Cambria" panose="02040503050406030204" pitchFamily="18" charset="0"/>
                <a:cs typeface="David" panose="020E0502060401010101" pitchFamily="34" charset="-79"/>
              </a:rPr>
              <a:t> מוכנסות דוגמאות לעץ, יוצרות בו פיצולים ובונות אותו.</a:t>
            </a:r>
          </a:p>
          <a:p>
            <a:pPr marL="457200" indent="-457200">
              <a:buFont typeface="Arial" panose="020B0604020202020204" pitchFamily="34" charset="0"/>
              <a:buChar char="•"/>
            </a:pPr>
            <a:endParaRPr lang="he-IL" sz="28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800" b="1" dirty="0">
                <a:latin typeface="Cambria" panose="02040503050406030204" pitchFamily="18" charset="0"/>
                <a:ea typeface="Cambria" panose="02040503050406030204" pitchFamily="18" charset="0"/>
                <a:cs typeface="David" panose="020E0502060401010101" pitchFamily="34" charset="-79"/>
              </a:rPr>
              <a:t>במבחן</a:t>
            </a:r>
            <a:r>
              <a:rPr lang="he-IL" sz="2800" dirty="0">
                <a:latin typeface="Cambria" panose="02040503050406030204" pitchFamily="18" charset="0"/>
                <a:ea typeface="Cambria" panose="02040503050406030204" pitchFamily="18" charset="0"/>
                <a:cs typeface="David" panose="020E0502060401010101" pitchFamily="34" charset="-79"/>
              </a:rPr>
              <a:t> מוכנסת דוגמה לעץ ונבדק היכן צפויה להשתקע בו.</a:t>
            </a:r>
          </a:p>
          <a:p>
            <a:pPr marL="457200" indent="-457200">
              <a:buFont typeface="Arial" panose="020B0604020202020204" pitchFamily="34" charset="0"/>
              <a:buChar char="•"/>
            </a:pPr>
            <a:r>
              <a:rPr lang="he-IL" sz="2800" dirty="0">
                <a:latin typeface="Cambria" panose="02040503050406030204" pitchFamily="18" charset="0"/>
                <a:ea typeface="Cambria" panose="02040503050406030204" pitchFamily="18" charset="0"/>
                <a:cs typeface="David" panose="020E0502060401010101" pitchFamily="34" charset="-79"/>
              </a:rPr>
              <a:t>התיוג הנבחר של דוגמה נבדקת נקבע ב</a:t>
            </a:r>
            <a:r>
              <a:rPr lang="he-IL" sz="2800" b="1" dirty="0">
                <a:latin typeface="Cambria" panose="02040503050406030204" pitchFamily="18" charset="0"/>
                <a:ea typeface="Cambria" panose="02040503050406030204" pitchFamily="18" charset="0"/>
                <a:cs typeface="David" panose="020E0502060401010101" pitchFamily="34" charset="-79"/>
              </a:rPr>
              <a:t>הכרעת הרוב </a:t>
            </a:r>
            <a:r>
              <a:rPr lang="he-IL" sz="2800" dirty="0">
                <a:latin typeface="Cambria" panose="02040503050406030204" pitchFamily="18" charset="0"/>
                <a:ea typeface="Cambria" panose="02040503050406030204" pitchFamily="18" charset="0"/>
                <a:cs typeface="David" panose="020E0502060401010101" pitchFamily="34" charset="-79"/>
              </a:rPr>
              <a:t>ע"פ כל העצים במודל</a:t>
            </a:r>
          </a:p>
          <a:p>
            <a:pPr marL="457200" indent="-457200">
              <a:buFont typeface="Arial" panose="020B0604020202020204" pitchFamily="34" charset="0"/>
              <a:buChar char="•"/>
            </a:pPr>
            <a:endParaRPr lang="he-IL" sz="28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en-US" sz="2800" dirty="0">
                <a:latin typeface="Cambria" panose="02040503050406030204" pitchFamily="18" charset="0"/>
                <a:ea typeface="Cambria" panose="02040503050406030204" pitchFamily="18" charset="0"/>
                <a:cs typeface="David" panose="020E0502060401010101" pitchFamily="34" charset="-79"/>
              </a:rPr>
              <a:t>RF</a:t>
            </a:r>
            <a:r>
              <a:rPr lang="he-IL" sz="2800" dirty="0">
                <a:latin typeface="Cambria" panose="02040503050406030204" pitchFamily="18" charset="0"/>
                <a:ea typeface="Cambria" panose="02040503050406030204" pitchFamily="18" charset="0"/>
                <a:cs typeface="David" panose="020E0502060401010101" pitchFamily="34" charset="-79"/>
              </a:rPr>
              <a:t> פופולרי ובעל ביצועים טובים לקלסיפיקציה במאמרים רבים, וכן דורש זמן ומקום מעטים.</a:t>
            </a:r>
          </a:p>
        </p:txBody>
      </p:sp>
    </p:spTree>
    <p:extLst>
      <p:ext uri="{BB962C8B-B14F-4D97-AF65-F5344CB8AC3E}">
        <p14:creationId xmlns:p14="http://schemas.microsoft.com/office/powerpoint/2010/main" val="226814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3188293" y="163472"/>
            <a:ext cx="5815438" cy="1107996"/>
          </a:xfrm>
          <a:prstGeom prst="rect">
            <a:avLst/>
          </a:prstGeom>
          <a:noFill/>
        </p:spPr>
        <p:txBody>
          <a:bodyPr wrap="none" lIns="91440" tIns="45720" rIns="91440" bIns="45720">
            <a:spAutoFit/>
          </a:bodyPr>
          <a:lstStyle/>
          <a:p>
            <a:pPr algn="ctr"/>
            <a:r>
              <a:rPr lang="en-US"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Isolation Forest</a:t>
            </a:r>
            <a:endParaRPr lang="en-US" sz="4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58108BA6-8443-4E9E-99E0-66E4060A1F9B}"/>
              </a:ext>
            </a:extLst>
          </p:cNvPr>
          <p:cNvSpPr>
            <a:spLocks noGrp="1"/>
          </p:cNvSpPr>
          <p:nvPr>
            <p:ph type="ftr" sz="quarter" idx="11"/>
          </p:nvPr>
        </p:nvSpPr>
        <p:spPr/>
        <p:txBody>
          <a:bodyPr/>
          <a:lstStyle/>
          <a:p>
            <a:r>
              <a:rPr lang="he-IL" dirty="0"/>
              <a:t>מעבדת </a:t>
            </a:r>
            <a:r>
              <a:rPr lang="en-US" dirty="0"/>
              <a:t>NSSL</a:t>
            </a:r>
            <a:endParaRPr lang="he-IL" dirty="0"/>
          </a:p>
        </p:txBody>
      </p:sp>
      <p:sp>
        <p:nvSpPr>
          <p:cNvPr id="3" name="מציין מיקום של מספר שקופית 2">
            <a:extLst>
              <a:ext uri="{FF2B5EF4-FFF2-40B4-BE49-F238E27FC236}">
                <a16:creationId xmlns:a16="http://schemas.microsoft.com/office/drawing/2014/main" id="{AE9B6841-079A-431C-AADA-12E70F44497D}"/>
              </a:ext>
            </a:extLst>
          </p:cNvPr>
          <p:cNvSpPr>
            <a:spLocks noGrp="1"/>
          </p:cNvSpPr>
          <p:nvPr>
            <p:ph type="sldNum" sz="quarter" idx="12"/>
          </p:nvPr>
        </p:nvSpPr>
        <p:spPr/>
        <p:txBody>
          <a:bodyPr/>
          <a:lstStyle/>
          <a:p>
            <a:fld id="{BAAA9BBB-F405-417C-AE07-41F3AEF30BD1}" type="slidenum">
              <a:rPr lang="he-IL" smtClean="0"/>
              <a:t>21</a:t>
            </a:fld>
            <a:endParaRPr lang="he-IL"/>
          </a:p>
        </p:txBody>
      </p:sp>
      <p:sp>
        <p:nvSpPr>
          <p:cNvPr id="7" name="TextBox 4">
            <a:extLst>
              <a:ext uri="{FF2B5EF4-FFF2-40B4-BE49-F238E27FC236}">
                <a16:creationId xmlns:a16="http://schemas.microsoft.com/office/drawing/2014/main" id="{8EE0FDEC-0550-4428-8389-80EC1E21A372}"/>
              </a:ext>
            </a:extLst>
          </p:cNvPr>
          <p:cNvSpPr txBox="1"/>
          <p:nvPr/>
        </p:nvSpPr>
        <p:spPr>
          <a:xfrm>
            <a:off x="6096000" y="1399347"/>
            <a:ext cx="5854699" cy="5262979"/>
          </a:xfrm>
          <a:prstGeom prst="rect">
            <a:avLst/>
          </a:prstGeom>
          <a:noFill/>
        </p:spPr>
        <p:txBody>
          <a:bodyPr wrap="square" rtlCol="1">
            <a:spAutoFit/>
          </a:bodyPr>
          <a:lstStyle/>
          <a:p>
            <a:pPr marL="457200" indent="-457200">
              <a:buFont typeface="Arial" panose="020B0604020202020204" pitchFamily="34" charset="0"/>
              <a:buChar char="•"/>
            </a:pPr>
            <a:r>
              <a:rPr lang="he-IL" sz="2800" dirty="0">
                <a:latin typeface="Cambria" panose="02040503050406030204" pitchFamily="18" charset="0"/>
                <a:ea typeface="Cambria" panose="02040503050406030204" pitchFamily="18" charset="0"/>
                <a:cs typeface="David" panose="020E0502060401010101" pitchFamily="34" charset="-79"/>
              </a:rPr>
              <a:t>מודל למידה בלתי-מונחית לזיהוי אנומליות</a:t>
            </a:r>
            <a:endParaRPr lang="he-IL" sz="2800" b="1"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800" b="1" dirty="0">
                <a:latin typeface="Cambria" panose="02040503050406030204" pitchFamily="18" charset="0"/>
                <a:ea typeface="Cambria" panose="02040503050406030204" pitchFamily="18" charset="0"/>
                <a:cs typeface="David" panose="020E0502060401010101" pitchFamily="34" charset="-79"/>
              </a:rPr>
              <a:t>מבנה נתונים: </a:t>
            </a:r>
            <a:r>
              <a:rPr lang="he-IL" sz="2800" dirty="0">
                <a:latin typeface="Cambria" panose="02040503050406030204" pitchFamily="18" charset="0"/>
                <a:ea typeface="Cambria" panose="02040503050406030204" pitchFamily="18" charset="0"/>
                <a:cs typeface="David" panose="020E0502060401010101" pitchFamily="34" charset="-79"/>
              </a:rPr>
              <a:t>אוסף של עצי החלטה</a:t>
            </a:r>
          </a:p>
          <a:p>
            <a:pPr marL="457200" indent="-457200">
              <a:buFont typeface="Arial" panose="020B0604020202020204" pitchFamily="34" charset="0"/>
              <a:buChar char="•"/>
            </a:pPr>
            <a:endParaRPr lang="he-IL" sz="28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800" dirty="0">
                <a:latin typeface="Cambria" panose="02040503050406030204" pitchFamily="18" charset="0"/>
                <a:ea typeface="Cambria" panose="02040503050406030204" pitchFamily="18" charset="0"/>
                <a:cs typeface="David" panose="020E0502060401010101" pitchFamily="34" charset="-79"/>
              </a:rPr>
              <a:t>פיצולים קורים רנדומלית כמו ב-</a:t>
            </a:r>
            <a:r>
              <a:rPr lang="en-US" sz="2800" dirty="0">
                <a:latin typeface="Cambria" panose="02040503050406030204" pitchFamily="18" charset="0"/>
                <a:ea typeface="Cambria" panose="02040503050406030204" pitchFamily="18" charset="0"/>
                <a:cs typeface="David" panose="020E0502060401010101" pitchFamily="34" charset="-79"/>
              </a:rPr>
              <a:t>RF</a:t>
            </a:r>
            <a:r>
              <a:rPr lang="he-IL" sz="2800" dirty="0">
                <a:latin typeface="Cambria" panose="02040503050406030204" pitchFamily="18" charset="0"/>
                <a:ea typeface="Cambria" panose="02040503050406030204" pitchFamily="18" charset="0"/>
                <a:cs typeface="David" panose="020E0502060401010101" pitchFamily="34" charset="-79"/>
              </a:rPr>
              <a:t>.</a:t>
            </a:r>
          </a:p>
          <a:p>
            <a:pPr marL="457200" indent="-457200">
              <a:buFont typeface="Arial" panose="020B0604020202020204" pitchFamily="34" charset="0"/>
              <a:buChar char="•"/>
            </a:pPr>
            <a:r>
              <a:rPr lang="he-IL" sz="2800" b="1" dirty="0">
                <a:latin typeface="Cambria" panose="02040503050406030204" pitchFamily="18" charset="0"/>
                <a:ea typeface="Cambria" panose="02040503050406030204" pitchFamily="18" charset="0"/>
                <a:cs typeface="David" panose="020E0502060401010101" pitchFamily="34" charset="-79"/>
              </a:rPr>
              <a:t>באימון</a:t>
            </a:r>
            <a:r>
              <a:rPr lang="he-IL" sz="2800" dirty="0">
                <a:latin typeface="Cambria" panose="02040503050406030204" pitchFamily="18" charset="0"/>
                <a:ea typeface="Cambria" panose="02040503050406030204" pitchFamily="18" charset="0"/>
                <a:cs typeface="David" panose="020E0502060401010101" pitchFamily="34" charset="-79"/>
              </a:rPr>
              <a:t> בשונה מ-</a:t>
            </a:r>
            <a:r>
              <a:rPr lang="en-US" sz="2800" dirty="0">
                <a:latin typeface="Cambria" panose="02040503050406030204" pitchFamily="18" charset="0"/>
                <a:ea typeface="Cambria" panose="02040503050406030204" pitchFamily="18" charset="0"/>
                <a:cs typeface="David" panose="020E0502060401010101" pitchFamily="34" charset="-79"/>
              </a:rPr>
              <a:t>RF</a:t>
            </a:r>
            <a:r>
              <a:rPr lang="he-IL" sz="2800" dirty="0">
                <a:latin typeface="Cambria" panose="02040503050406030204" pitchFamily="18" charset="0"/>
                <a:ea typeface="Cambria" panose="02040503050406030204" pitchFamily="18" charset="0"/>
                <a:cs typeface="David" panose="020E0502060401010101" pitchFamily="34" charset="-79"/>
              </a:rPr>
              <a:t>, מוכנס מספר סופי ומוגדר של דוגמאות לעץ.</a:t>
            </a:r>
          </a:p>
          <a:p>
            <a:pPr marL="457200" indent="-457200">
              <a:buFont typeface="Arial" panose="020B0604020202020204" pitchFamily="34" charset="0"/>
              <a:buChar char="•"/>
            </a:pPr>
            <a:endParaRPr lang="he-IL" sz="28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800" dirty="0">
                <a:latin typeface="Cambria" panose="02040503050406030204" pitchFamily="18" charset="0"/>
                <a:ea typeface="Cambria" panose="02040503050406030204" pitchFamily="18" charset="0"/>
                <a:cs typeface="David" panose="020E0502060401010101" pitchFamily="34" charset="-79"/>
              </a:rPr>
              <a:t>המודל נשען על ההנחה כי: </a:t>
            </a:r>
            <a:r>
              <a:rPr lang="he-IL" sz="2800" b="1" dirty="0">
                <a:latin typeface="Cambria" panose="02040503050406030204" pitchFamily="18" charset="0"/>
                <a:ea typeface="Cambria" panose="02040503050406030204" pitchFamily="18" charset="0"/>
                <a:cs typeface="David" panose="020E0502060401010101" pitchFamily="34" charset="-79"/>
              </a:rPr>
              <a:t>אנומליות </a:t>
            </a:r>
            <a:r>
              <a:rPr lang="he-IL" sz="2800" b="1" dirty="0">
                <a:ea typeface="Calibri" panose="020F0502020204030204" pitchFamily="34" charset="0"/>
                <a:cs typeface="David" panose="020E0502060401010101" pitchFamily="34" charset="-79"/>
              </a:rPr>
              <a:t>הן מיעוט בתוך אוסף דוגמאות ויש להן תכונות מסוימות השונות מאוד מתכונות של התנהגות נורמלית</a:t>
            </a:r>
            <a:r>
              <a:rPr lang="he-IL" sz="2800" dirty="0">
                <a:ea typeface="Calibri" panose="020F0502020204030204" pitchFamily="34" charset="0"/>
                <a:cs typeface="David" panose="020E0502060401010101" pitchFamily="34" charset="-79"/>
              </a:rPr>
              <a:t>.</a:t>
            </a:r>
            <a:endParaRPr lang="he-IL" sz="2800" dirty="0">
              <a:latin typeface="Cambria" panose="02040503050406030204" pitchFamily="18" charset="0"/>
              <a:ea typeface="Cambria" panose="02040503050406030204" pitchFamily="18" charset="0"/>
              <a:cs typeface="David" panose="020E0502060401010101" pitchFamily="34" charset="-79"/>
            </a:endParaRPr>
          </a:p>
        </p:txBody>
      </p:sp>
      <mc:AlternateContent xmlns:mc="http://schemas.openxmlformats.org/markup-compatibility/2006" xmlns:a14="http://schemas.microsoft.com/office/drawing/2010/main">
        <mc:Choice Requires="a14">
          <p:sp>
            <p:nvSpPr>
              <p:cNvPr id="6" name="TextBox 4">
                <a:extLst>
                  <a:ext uri="{FF2B5EF4-FFF2-40B4-BE49-F238E27FC236}">
                    <a16:creationId xmlns:a16="http://schemas.microsoft.com/office/drawing/2014/main" id="{7D3208E6-06B8-4561-B273-BC8A679BE3D0}"/>
                  </a:ext>
                </a:extLst>
              </p:cNvPr>
              <p:cNvSpPr txBox="1"/>
              <p:nvPr/>
            </p:nvSpPr>
            <p:spPr>
              <a:xfrm>
                <a:off x="241301" y="1399347"/>
                <a:ext cx="5854699" cy="5119158"/>
              </a:xfrm>
              <a:prstGeom prst="rect">
                <a:avLst/>
              </a:prstGeom>
              <a:noFill/>
            </p:spPr>
            <p:txBody>
              <a:bodyPr wrap="square" rtlCol="1">
                <a:spAutoFit/>
              </a:bodyPr>
              <a:lstStyle/>
              <a:p>
                <a:pPr marL="457200" indent="-457200">
                  <a:buFont typeface="Arial" panose="020B0604020202020204" pitchFamily="34" charset="0"/>
                  <a:buChar char="•"/>
                </a:pPr>
                <a:r>
                  <a:rPr lang="he-IL" sz="2800" dirty="0">
                    <a:latin typeface="Cambria" panose="02040503050406030204" pitchFamily="18" charset="0"/>
                    <a:ea typeface="Cambria" panose="02040503050406030204" pitchFamily="18" charset="0"/>
                    <a:cs typeface="David" panose="020E0502060401010101" pitchFamily="34" charset="-79"/>
                  </a:rPr>
                  <a:t>לפיכך, אנומליות יימצאו קרוב יחסית לשורשי עץ. כלל ההחלטה הוא: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cs typeface="David" panose="020E0502060401010101" pitchFamily="34" charset="-79"/>
                        </a:rPr>
                        <m:t>𝑠</m:t>
                      </m:r>
                      <m:d>
                        <m:dPr>
                          <m:ctrlPr>
                            <a:rPr lang="en-US" sz="2800" i="1">
                              <a:latin typeface="Cambria Math" panose="02040503050406030204" pitchFamily="18" charset="0"/>
                              <a:ea typeface="Calibri" panose="020F0502020204030204" pitchFamily="34" charset="0"/>
                              <a:cs typeface="David" panose="020E0502060401010101" pitchFamily="34" charset="-79"/>
                            </a:rPr>
                          </m:ctrlPr>
                        </m:dPr>
                        <m:e>
                          <m:r>
                            <a:rPr lang="en-US" sz="2800" i="1">
                              <a:latin typeface="Cambria Math" panose="02040503050406030204" pitchFamily="18" charset="0"/>
                              <a:ea typeface="Calibri" panose="020F0502020204030204" pitchFamily="34" charset="0"/>
                              <a:cs typeface="David" panose="020E0502060401010101" pitchFamily="34" charset="-79"/>
                            </a:rPr>
                            <m:t>𝑥</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𝑛</m:t>
                          </m:r>
                        </m:e>
                      </m:d>
                      <m:r>
                        <a:rPr lang="en-US" sz="2800" i="1">
                          <a:latin typeface="Cambria Math" panose="02040503050406030204" pitchFamily="18" charset="0"/>
                          <a:ea typeface="Calibri" panose="020F0502020204030204" pitchFamily="34" charset="0"/>
                          <a:cs typeface="David" panose="020E0502060401010101" pitchFamily="34" charset="-79"/>
                        </a:rPr>
                        <m:t>=</m:t>
                      </m:r>
                      <m:sSup>
                        <m:sSupPr>
                          <m:ctrlPr>
                            <a:rPr lang="en-US" sz="2800" i="1">
                              <a:latin typeface="Cambria Math" panose="02040503050406030204" pitchFamily="18" charset="0"/>
                              <a:ea typeface="Calibri" panose="020F0502020204030204" pitchFamily="34" charset="0"/>
                              <a:cs typeface="David" panose="020E0502060401010101" pitchFamily="34" charset="-79"/>
                            </a:rPr>
                          </m:ctrlPr>
                        </m:sSupPr>
                        <m:e>
                          <m:r>
                            <a:rPr lang="en-US" sz="2800" i="1">
                              <a:latin typeface="Cambria Math" panose="02040503050406030204" pitchFamily="18" charset="0"/>
                              <a:ea typeface="Calibri" panose="020F0502020204030204" pitchFamily="34" charset="0"/>
                              <a:cs typeface="David" panose="020E0502060401010101" pitchFamily="34" charset="-79"/>
                            </a:rPr>
                            <m:t>2</m:t>
                          </m:r>
                        </m:e>
                        <m:sup>
                          <m:r>
                            <a:rPr lang="en-US" sz="2800" i="1">
                              <a:latin typeface="Cambria Math" panose="02040503050406030204" pitchFamily="18" charset="0"/>
                              <a:ea typeface="Calibri" panose="020F0502020204030204" pitchFamily="34" charset="0"/>
                              <a:cs typeface="David" panose="020E0502060401010101" pitchFamily="34" charset="-79"/>
                            </a:rPr>
                            <m:t>− </m:t>
                          </m:r>
                          <m:f>
                            <m:fPr>
                              <m:ctrlPr>
                                <a:rPr lang="en-US" sz="2800" i="1">
                                  <a:latin typeface="Cambria Math" panose="02040503050406030204" pitchFamily="18" charset="0"/>
                                  <a:ea typeface="Calibri" panose="020F0502020204030204" pitchFamily="34" charset="0"/>
                                  <a:cs typeface="David" panose="020E0502060401010101" pitchFamily="34" charset="-79"/>
                                </a:rPr>
                              </m:ctrlPr>
                            </m:fPr>
                            <m:num>
                              <m:r>
                                <a:rPr lang="en-US" sz="2800" i="1">
                                  <a:latin typeface="Cambria Math" panose="02040503050406030204" pitchFamily="18" charset="0"/>
                                  <a:ea typeface="Calibri" panose="020F0502020204030204" pitchFamily="34" charset="0"/>
                                  <a:cs typeface="David" panose="020E0502060401010101" pitchFamily="34" charset="-79"/>
                                </a:rPr>
                                <m:t>𝐸</m:t>
                              </m:r>
                              <m:d>
                                <m:dPr>
                                  <m:begChr m:val="["/>
                                  <m:endChr m:val="]"/>
                                  <m:ctrlPr>
                                    <a:rPr lang="en-US" sz="2800" i="1">
                                      <a:latin typeface="Cambria Math" panose="02040503050406030204" pitchFamily="18" charset="0"/>
                                      <a:ea typeface="Calibri" panose="020F0502020204030204" pitchFamily="34" charset="0"/>
                                      <a:cs typeface="David" panose="020E0502060401010101" pitchFamily="34" charset="-79"/>
                                    </a:rPr>
                                  </m:ctrlPr>
                                </m:dPr>
                                <m:e>
                                  <m:r>
                                    <a:rPr lang="en-US" sz="2800" i="1">
                                      <a:latin typeface="Cambria Math" panose="02040503050406030204" pitchFamily="18" charset="0"/>
                                      <a:ea typeface="Calibri" panose="020F0502020204030204" pitchFamily="34" charset="0"/>
                                      <a:cs typeface="David" panose="020E0502060401010101" pitchFamily="34" charset="-79"/>
                                    </a:rPr>
                                    <m:t>h</m:t>
                                  </m:r>
                                  <m:d>
                                    <m:dPr>
                                      <m:ctrlPr>
                                        <a:rPr lang="en-US" sz="2800" i="1">
                                          <a:latin typeface="Cambria Math" panose="02040503050406030204" pitchFamily="18" charset="0"/>
                                          <a:ea typeface="Calibri" panose="020F0502020204030204" pitchFamily="34" charset="0"/>
                                          <a:cs typeface="David" panose="020E0502060401010101" pitchFamily="34" charset="-79"/>
                                        </a:rPr>
                                      </m:ctrlPr>
                                    </m:dPr>
                                    <m:e>
                                      <m:r>
                                        <a:rPr lang="en-US" sz="2800" i="1">
                                          <a:latin typeface="Cambria Math" panose="02040503050406030204" pitchFamily="18" charset="0"/>
                                          <a:ea typeface="Calibri" panose="020F0502020204030204" pitchFamily="34" charset="0"/>
                                          <a:cs typeface="David" panose="020E0502060401010101" pitchFamily="34" charset="-79"/>
                                        </a:rPr>
                                        <m:t>𝑥</m:t>
                                      </m:r>
                                    </m:e>
                                  </m:d>
                                </m:e>
                              </m:d>
                            </m:num>
                            <m:den>
                              <m:r>
                                <a:rPr lang="en-US" sz="2800" i="1">
                                  <a:latin typeface="Cambria Math" panose="02040503050406030204" pitchFamily="18" charset="0"/>
                                  <a:ea typeface="Calibri" panose="020F0502020204030204" pitchFamily="34" charset="0"/>
                                  <a:cs typeface="David" panose="020E0502060401010101" pitchFamily="34" charset="-79"/>
                                </a:rPr>
                                <m:t>𝑐</m:t>
                              </m:r>
                              <m:d>
                                <m:dPr>
                                  <m:ctrlPr>
                                    <a:rPr lang="en-US" sz="2800" i="1">
                                      <a:latin typeface="Cambria Math" panose="02040503050406030204" pitchFamily="18" charset="0"/>
                                      <a:ea typeface="Calibri" panose="020F0502020204030204" pitchFamily="34" charset="0"/>
                                      <a:cs typeface="David" panose="020E0502060401010101" pitchFamily="34" charset="-79"/>
                                    </a:rPr>
                                  </m:ctrlPr>
                                </m:dPr>
                                <m:e>
                                  <m:r>
                                    <a:rPr lang="en-US" sz="2800" i="1">
                                      <a:latin typeface="Cambria Math" panose="02040503050406030204" pitchFamily="18" charset="0"/>
                                      <a:ea typeface="Calibri" panose="020F0502020204030204" pitchFamily="34" charset="0"/>
                                      <a:cs typeface="David" panose="020E0502060401010101" pitchFamily="34" charset="-79"/>
                                    </a:rPr>
                                    <m:t>𝑛</m:t>
                                  </m:r>
                                </m:e>
                              </m:d>
                            </m:den>
                          </m:f>
                        </m:sup>
                      </m:sSup>
                    </m:oMath>
                  </m:oMathPara>
                </a14:m>
                <a:endParaRPr lang="he-IL" sz="28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800" b="1" dirty="0">
                    <a:latin typeface="Cambria" panose="02040503050406030204" pitchFamily="18" charset="0"/>
                    <a:ea typeface="Cambria" panose="02040503050406030204" pitchFamily="18" charset="0"/>
                    <a:cs typeface="David" panose="020E0502060401010101" pitchFamily="34" charset="-79"/>
                  </a:rPr>
                  <a:t>במבחן</a:t>
                </a:r>
                <a:r>
                  <a:rPr lang="he-IL" sz="2800" dirty="0">
                    <a:latin typeface="Cambria" panose="02040503050406030204" pitchFamily="18" charset="0"/>
                    <a:ea typeface="Cambria" panose="02040503050406030204" pitchFamily="18" charset="0"/>
                    <a:cs typeface="David" panose="020E0502060401010101" pitchFamily="34" charset="-79"/>
                  </a:rPr>
                  <a:t> </a:t>
                </a:r>
              </a:p>
              <a:p>
                <a:pPr marL="914400" lvl="1" indent="-457200">
                  <a:buFont typeface="Courier New" panose="02070309020205020404" pitchFamily="49" charset="0"/>
                  <a:buChar char="o"/>
                </a:pPr>
                <a:r>
                  <a:rPr lang="he-IL" sz="2800" dirty="0">
                    <a:latin typeface="Cambria" panose="02040503050406030204" pitchFamily="18" charset="0"/>
                    <a:ea typeface="Cambria" panose="02040503050406030204" pitchFamily="18" charset="0"/>
                    <a:cs typeface="David" panose="020E0502060401010101" pitchFamily="34" charset="-79"/>
                  </a:rPr>
                  <a:t>אם המדד גדול מ-0.5 </a:t>
                </a:r>
                <a14:m>
                  <m:oMath xmlns:m="http://schemas.openxmlformats.org/officeDocument/2006/math">
                    <m:r>
                      <a:rPr lang="en-US" sz="2800" b="0" i="1" smtClean="0">
                        <a:latin typeface="Cambria Math" panose="02040503050406030204" pitchFamily="18" charset="0"/>
                        <a:ea typeface="Cambria" panose="02040503050406030204" pitchFamily="18" charset="0"/>
                        <a:cs typeface="David" panose="020E0502060401010101" pitchFamily="34" charset="-79"/>
                      </a:rPr>
                      <m:t>⇐</m:t>
                    </m:r>
                  </m:oMath>
                </a14:m>
                <a:r>
                  <a:rPr lang="he-IL" sz="2800" dirty="0">
                    <a:latin typeface="Cambria" panose="02040503050406030204" pitchFamily="18" charset="0"/>
                    <a:ea typeface="Cambria" panose="02040503050406030204" pitchFamily="18" charset="0"/>
                    <a:cs typeface="David" panose="020E0502060401010101" pitchFamily="34" charset="-79"/>
                  </a:rPr>
                  <a:t> אנומליה</a:t>
                </a:r>
              </a:p>
              <a:p>
                <a:pPr marL="914400" lvl="1" indent="-457200">
                  <a:buFont typeface="Courier New" panose="02070309020205020404" pitchFamily="49" charset="0"/>
                  <a:buChar char="o"/>
                </a:pPr>
                <a:r>
                  <a:rPr lang="he-IL" sz="2800" dirty="0">
                    <a:latin typeface="Cambria" panose="02040503050406030204" pitchFamily="18" charset="0"/>
                    <a:ea typeface="Cambria" panose="02040503050406030204" pitchFamily="18" charset="0"/>
                    <a:cs typeface="David" panose="020E0502060401010101" pitchFamily="34" charset="-79"/>
                  </a:rPr>
                  <a:t>אם המדד קטן מ-0.5 </a:t>
                </a:r>
                <a14:m>
                  <m:oMath xmlns:m="http://schemas.openxmlformats.org/officeDocument/2006/math">
                    <m:r>
                      <a:rPr lang="en-US" sz="2800" i="1">
                        <a:latin typeface="Cambria Math" panose="02040503050406030204" pitchFamily="18" charset="0"/>
                        <a:ea typeface="Cambria" panose="02040503050406030204" pitchFamily="18" charset="0"/>
                        <a:cs typeface="David" panose="020E0502060401010101" pitchFamily="34" charset="-79"/>
                      </a:rPr>
                      <m:t>⇐</m:t>
                    </m:r>
                  </m:oMath>
                </a14:m>
                <a:r>
                  <a:rPr lang="he-IL" sz="2800" dirty="0">
                    <a:latin typeface="Cambria" panose="02040503050406030204" pitchFamily="18" charset="0"/>
                    <a:ea typeface="Cambria" panose="02040503050406030204" pitchFamily="18" charset="0"/>
                    <a:cs typeface="David" panose="020E0502060401010101" pitchFamily="34" charset="-79"/>
                  </a:rPr>
                  <a:t> נורמה</a:t>
                </a:r>
              </a:p>
              <a:p>
                <a:pPr marL="914400" lvl="1" indent="-457200">
                  <a:buFont typeface="Courier New" panose="02070309020205020404" pitchFamily="49" charset="0"/>
                  <a:buChar char="o"/>
                </a:pPr>
                <a:r>
                  <a:rPr lang="he-IL" sz="2800" dirty="0">
                    <a:latin typeface="Cambria" panose="02040503050406030204" pitchFamily="18" charset="0"/>
                    <a:ea typeface="Cambria" panose="02040503050406030204" pitchFamily="18" charset="0"/>
                    <a:cs typeface="David" panose="020E0502060401010101" pitchFamily="34" charset="-79"/>
                  </a:rPr>
                  <a:t>אם כל הדוגמאות קרובות ל-0.5 </a:t>
                </a:r>
                <a14:m>
                  <m:oMath xmlns:m="http://schemas.openxmlformats.org/officeDocument/2006/math">
                    <m:r>
                      <a:rPr lang="en-US" sz="2800" i="1">
                        <a:latin typeface="Cambria Math" panose="02040503050406030204" pitchFamily="18" charset="0"/>
                        <a:ea typeface="Cambria" panose="02040503050406030204" pitchFamily="18" charset="0"/>
                        <a:cs typeface="David" panose="020E0502060401010101" pitchFamily="34" charset="-79"/>
                      </a:rPr>
                      <m:t>⇐</m:t>
                    </m:r>
                  </m:oMath>
                </a14:m>
                <a:r>
                  <a:rPr lang="he-IL" sz="2800" dirty="0">
                    <a:latin typeface="Cambria" panose="02040503050406030204" pitchFamily="18" charset="0"/>
                    <a:ea typeface="Cambria" panose="02040503050406030204" pitchFamily="18" charset="0"/>
                    <a:cs typeface="David" panose="020E0502060401010101" pitchFamily="34" charset="-79"/>
                  </a:rPr>
                  <a:t> כולן בערך באותו המצב והסבירות היא שאין אנומליות</a:t>
                </a:r>
              </a:p>
              <a:p>
                <a:pPr marL="457200" indent="-457200">
                  <a:buFont typeface="Arial" panose="020B0604020202020204" pitchFamily="34" charset="0"/>
                  <a:buChar char="•"/>
                </a:pPr>
                <a:r>
                  <a:rPr lang="en-US" sz="2800" dirty="0">
                    <a:latin typeface="Cambria" panose="02040503050406030204" pitchFamily="18" charset="0"/>
                    <a:ea typeface="Cambria" panose="02040503050406030204" pitchFamily="18" charset="0"/>
                    <a:cs typeface="David" panose="020E0502060401010101" pitchFamily="34" charset="-79"/>
                  </a:rPr>
                  <a:t>IF</a:t>
                </a:r>
                <a:r>
                  <a:rPr lang="he-IL" sz="2800" dirty="0">
                    <a:latin typeface="Cambria" panose="02040503050406030204" pitchFamily="18" charset="0"/>
                    <a:ea typeface="Cambria" panose="02040503050406030204" pitchFamily="18" charset="0"/>
                    <a:cs typeface="David" panose="020E0502060401010101" pitchFamily="34" charset="-79"/>
                  </a:rPr>
                  <a:t> פופולרי במאמרים של זיהוי אנומליות ובעל סיבוכיות זמן ומקום נמוכות.</a:t>
                </a:r>
              </a:p>
            </p:txBody>
          </p:sp>
        </mc:Choice>
        <mc:Fallback xmlns="">
          <p:sp>
            <p:nvSpPr>
              <p:cNvPr id="6" name="TextBox 4">
                <a:extLst>
                  <a:ext uri="{FF2B5EF4-FFF2-40B4-BE49-F238E27FC236}">
                    <a16:creationId xmlns:a16="http://schemas.microsoft.com/office/drawing/2014/main" id="{7D3208E6-06B8-4561-B273-BC8A679BE3D0}"/>
                  </a:ext>
                </a:extLst>
              </p:cNvPr>
              <p:cNvSpPr txBox="1">
                <a:spLocks noRot="1" noChangeAspect="1" noMove="1" noResize="1" noEditPoints="1" noAdjustHandles="1" noChangeArrowheads="1" noChangeShapeType="1" noTextEdit="1"/>
              </p:cNvSpPr>
              <p:nvPr/>
            </p:nvSpPr>
            <p:spPr>
              <a:xfrm>
                <a:off x="241301" y="1399347"/>
                <a:ext cx="5854699" cy="5119158"/>
              </a:xfrm>
              <a:prstGeom prst="rect">
                <a:avLst/>
              </a:prstGeom>
              <a:blipFill>
                <a:blip r:embed="rId3"/>
                <a:stretch>
                  <a:fillRect l="-2813" t="-1430" r="-1979" b="-2384"/>
                </a:stretch>
              </a:blipFill>
            </p:spPr>
            <p:txBody>
              <a:bodyPr/>
              <a:lstStyle/>
              <a:p>
                <a:r>
                  <a:rPr lang="he-IL">
                    <a:noFill/>
                  </a:rPr>
                  <a:t> </a:t>
                </a:r>
              </a:p>
            </p:txBody>
          </p:sp>
        </mc:Fallback>
      </mc:AlternateContent>
    </p:spTree>
    <p:extLst>
      <p:ext uri="{BB962C8B-B14F-4D97-AF65-F5344CB8AC3E}">
        <p14:creationId xmlns:p14="http://schemas.microsoft.com/office/powerpoint/2010/main" val="7926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500"/>
                                        <p:tgtEl>
                                          <p:spTgt spid="6">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tgtEl>
                                          <p:spTgt spid="6">
                                            <p:txEl>
                                              <p:pRg st="3" end="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500"/>
                                        <p:tgtEl>
                                          <p:spTgt spid="6">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1013534" y="163472"/>
            <a:ext cx="10164963"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גנרציה של דאטא נורמלי </a:t>
            </a: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ותקיפה</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22</a:t>
            </a:fld>
            <a:endParaRPr lang="he-IL"/>
          </a:p>
        </p:txBody>
      </p:sp>
      <p:sp>
        <p:nvSpPr>
          <p:cNvPr id="9" name="TextBox 4">
            <a:extLst>
              <a:ext uri="{FF2B5EF4-FFF2-40B4-BE49-F238E27FC236}">
                <a16:creationId xmlns:a16="http://schemas.microsoft.com/office/drawing/2014/main" id="{0FA87AA3-FFB9-4EA4-8524-BCBF2B676E3B}"/>
              </a:ext>
            </a:extLst>
          </p:cNvPr>
          <p:cNvSpPr txBox="1"/>
          <p:nvPr/>
        </p:nvSpPr>
        <p:spPr>
          <a:xfrm>
            <a:off x="292100" y="1399347"/>
            <a:ext cx="11658599" cy="5016758"/>
          </a:xfrm>
          <a:prstGeom prst="rect">
            <a:avLst/>
          </a:prstGeom>
          <a:noFill/>
        </p:spPr>
        <p:txBody>
          <a:bodyPr wrap="square" rtlCol="1">
            <a:spAutoFit/>
          </a:bodyPr>
          <a:lstStyle/>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הפקה מדאטאסטים מוכנים / חילוץ מקבצי </a:t>
            </a:r>
            <a:r>
              <a:rPr lang="en-US" sz="3200" dirty="0">
                <a:latin typeface="Cambria" panose="02040503050406030204" pitchFamily="18" charset="0"/>
                <a:ea typeface="Cambria" panose="02040503050406030204" pitchFamily="18" charset="0"/>
                <a:cs typeface="David" panose="020E0502060401010101" pitchFamily="34" charset="-79"/>
              </a:rPr>
              <a:t>PCAP</a:t>
            </a:r>
            <a:r>
              <a:rPr lang="he-IL" sz="3200" dirty="0">
                <a:latin typeface="Cambria" panose="02040503050406030204" pitchFamily="18" charset="0"/>
                <a:ea typeface="Cambria" panose="02040503050406030204" pitchFamily="18" charset="0"/>
                <a:cs typeface="David" panose="020E0502060401010101" pitchFamily="34" charset="-79"/>
              </a:rPr>
              <a:t>?</a:t>
            </a:r>
          </a:p>
          <a:p>
            <a:pPr marL="914400" lvl="1" indent="-457200">
              <a:buFont typeface="Courier New" panose="02070309020205020404" pitchFamily="49" charset="0"/>
              <a:buChar char="o"/>
            </a:pPr>
            <a:r>
              <a:rPr lang="he-IL" sz="3200" dirty="0">
                <a:latin typeface="Cambria" panose="02040503050406030204" pitchFamily="18" charset="0"/>
                <a:ea typeface="Cambria" panose="02040503050406030204" pitchFamily="18" charset="0"/>
                <a:cs typeface="David" panose="020E0502060401010101" pitchFamily="34" charset="-79"/>
              </a:rPr>
              <a:t>ישנו מחסור בדאטאסטים בתחום, </a:t>
            </a:r>
            <a:r>
              <a:rPr lang="en-US" sz="3200" dirty="0">
                <a:latin typeface="Cambria" panose="02040503050406030204" pitchFamily="18" charset="0"/>
                <a:ea typeface="Cambria" panose="02040503050406030204" pitchFamily="18" charset="0"/>
                <a:cs typeface="David" panose="020E0502060401010101" pitchFamily="34" charset="-79"/>
              </a:rPr>
              <a:t>KDD’99</a:t>
            </a:r>
            <a:r>
              <a:rPr lang="he-IL" sz="3200" dirty="0">
                <a:latin typeface="Cambria" panose="02040503050406030204" pitchFamily="18" charset="0"/>
                <a:ea typeface="Cambria" panose="02040503050406030204" pitchFamily="18" charset="0"/>
                <a:cs typeface="David" panose="020E0502060401010101" pitchFamily="34" charset="-79"/>
              </a:rPr>
              <a:t>, </a:t>
            </a:r>
          </a:p>
          <a:p>
            <a:pPr marL="914400" lvl="1" indent="-457200">
              <a:buFont typeface="Courier New" panose="02070309020205020404" pitchFamily="49" charset="0"/>
              <a:buChar char="o"/>
            </a:pPr>
            <a:r>
              <a:rPr lang="he-IL" sz="3200" dirty="0">
                <a:latin typeface="Cambria" panose="02040503050406030204" pitchFamily="18" charset="0"/>
                <a:ea typeface="Cambria" panose="02040503050406030204" pitchFamily="18" charset="0"/>
                <a:cs typeface="David" panose="020E0502060401010101" pitchFamily="34" charset="-79"/>
              </a:rPr>
              <a:t>הכללה לטופולוגיות אחרות מחייבת דאטאסטים עבורן (מחסור)</a:t>
            </a:r>
          </a:p>
          <a:p>
            <a:pPr marL="457200" indent="-457200">
              <a:buFont typeface="Arial" panose="020B0604020202020204" pitchFamily="34" charset="0"/>
              <a:buChar char="•"/>
            </a:pPr>
            <a:endParaRPr lang="he-IL" sz="32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יצירת דאטא בזמן אמת:</a:t>
            </a:r>
          </a:p>
          <a:p>
            <a:pPr marL="457200" indent="-457200">
              <a:buFont typeface="Arial" panose="020B0604020202020204" pitchFamily="34" charset="0"/>
              <a:buChar char="•"/>
            </a:pPr>
            <a:endParaRPr lang="he-IL" sz="32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en-US" sz="3200" dirty="0">
                <a:latin typeface="Cambria" panose="02040503050406030204" pitchFamily="18" charset="0"/>
                <a:ea typeface="Cambria" panose="02040503050406030204" pitchFamily="18" charset="0"/>
                <a:cs typeface="David" panose="020E0502060401010101" pitchFamily="34" charset="-79"/>
              </a:rPr>
              <a:t>High Rate HTTP-Flood</a:t>
            </a:r>
            <a:endParaRPr lang="he-IL" sz="32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en-US" sz="3200" dirty="0">
                <a:latin typeface="Cambria" panose="02040503050406030204" pitchFamily="18" charset="0"/>
                <a:ea typeface="Cambria" panose="02040503050406030204" pitchFamily="18" charset="0"/>
                <a:cs typeface="David" panose="020E0502060401010101" pitchFamily="34" charset="-79"/>
              </a:rPr>
              <a:t>Slowloris</a:t>
            </a:r>
            <a:endParaRPr lang="he-IL" sz="32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en-US" sz="3200" dirty="0">
                <a:latin typeface="Cambria" panose="02040503050406030204" pitchFamily="18" charset="0"/>
                <a:ea typeface="Cambria" panose="02040503050406030204" pitchFamily="18" charset="0"/>
                <a:cs typeface="David" panose="020E0502060401010101" pitchFamily="34" charset="-79"/>
              </a:rPr>
              <a:t>Ping of Death</a:t>
            </a:r>
            <a:endParaRPr lang="he-IL" sz="32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en-US" sz="3200" dirty="0">
                <a:latin typeface="Cambria" panose="02040503050406030204" pitchFamily="18" charset="0"/>
                <a:ea typeface="Cambria" panose="02040503050406030204" pitchFamily="18" charset="0"/>
                <a:cs typeface="David" panose="020E0502060401010101" pitchFamily="34" charset="-79"/>
              </a:rPr>
              <a:t>HTTP Traffic Generator</a:t>
            </a:r>
            <a:endParaRPr lang="he-IL" sz="3200" dirty="0">
              <a:latin typeface="Cambria" panose="02040503050406030204" pitchFamily="18" charset="0"/>
              <a:ea typeface="Cambria" panose="02040503050406030204" pitchFamily="18" charset="0"/>
              <a:cs typeface="David" panose="020E0502060401010101" pitchFamily="34" charset="-79"/>
            </a:endParaRPr>
          </a:p>
        </p:txBody>
      </p:sp>
      <p:pic>
        <p:nvPicPr>
          <p:cNvPr id="5124" name="Picture 4" descr="תמונה קשורה">
            <a:extLst>
              <a:ext uri="{FF2B5EF4-FFF2-40B4-BE49-F238E27FC236}">
                <a16:creationId xmlns:a16="http://schemas.microsoft.com/office/drawing/2014/main" id="{FCAE9CA5-A8B4-4BEC-9E35-26E12E3DE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300" y="3122290"/>
            <a:ext cx="3046988" cy="30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05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4574597" y="163472"/>
            <a:ext cx="3042821"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דאטאסט</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23</a:t>
            </a:fld>
            <a:endParaRPr lang="he-IL"/>
          </a:p>
        </p:txBody>
      </p:sp>
      <p:sp>
        <p:nvSpPr>
          <p:cNvPr id="5" name="TextBox 4">
            <a:extLst>
              <a:ext uri="{FF2B5EF4-FFF2-40B4-BE49-F238E27FC236}">
                <a16:creationId xmlns:a16="http://schemas.microsoft.com/office/drawing/2014/main" id="{2674B4B5-1909-42A8-8DA8-3B1FA7E9971F}"/>
              </a:ext>
            </a:extLst>
          </p:cNvPr>
          <p:cNvSpPr txBox="1"/>
          <p:nvPr/>
        </p:nvSpPr>
        <p:spPr>
          <a:xfrm>
            <a:off x="292100" y="1399347"/>
            <a:ext cx="11658599" cy="5262979"/>
          </a:xfrm>
          <a:prstGeom prst="rect">
            <a:avLst/>
          </a:prstGeom>
          <a:noFill/>
        </p:spPr>
        <p:txBody>
          <a:bodyPr wrap="square" rtlCol="1">
            <a:spAutoFit/>
          </a:bodyPr>
          <a:lstStyle/>
          <a:p>
            <a:pPr marL="457200" indent="-457200">
              <a:buFont typeface="Arial" panose="020B0604020202020204" pitchFamily="34" charset="0"/>
              <a:buChar char="•"/>
            </a:pPr>
            <a:r>
              <a:rPr lang="he-IL" sz="2800" dirty="0">
                <a:latin typeface="Cambria" panose="02040503050406030204" pitchFamily="18" charset="0"/>
                <a:ea typeface="Cambria" panose="02040503050406030204" pitchFamily="18" charset="0"/>
                <a:cs typeface="David" panose="020E0502060401010101" pitchFamily="34" charset="-79"/>
              </a:rPr>
              <a:t>תיוגים ל-4 מחלקות שקילות: </a:t>
            </a:r>
            <a:r>
              <a:rPr lang="en-US" sz="2800" dirty="0">
                <a:latin typeface="Cambria" panose="02040503050406030204" pitchFamily="18" charset="0"/>
                <a:ea typeface="Cambria" panose="02040503050406030204" pitchFamily="18" charset="0"/>
                <a:cs typeface="David" panose="020E0502060401010101" pitchFamily="34" charset="-79"/>
              </a:rPr>
              <a:t>{0=Norm, 1=HTTP-Flood, 2=Slowloris, 3=PoD}</a:t>
            </a:r>
            <a:endParaRPr lang="he-IL" sz="2800" b="1"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800" b="1" dirty="0">
                <a:latin typeface="Cambria" panose="02040503050406030204" pitchFamily="18" charset="0"/>
                <a:ea typeface="Cambria" panose="02040503050406030204" pitchFamily="18" charset="0"/>
                <a:cs typeface="David" panose="020E0502060401010101" pitchFamily="34" charset="-79"/>
              </a:rPr>
              <a:t>הרכב הדאטאסט (2700 דוגמאות מתויגות):</a:t>
            </a:r>
          </a:p>
          <a:p>
            <a:pPr marL="914400" lvl="1" indent="-457200">
              <a:buFont typeface="Courier New" panose="02070309020205020404" pitchFamily="49" charset="0"/>
              <a:buChar char="o"/>
            </a:pPr>
            <a:r>
              <a:rPr lang="he-IL" sz="2800" dirty="0">
                <a:latin typeface="Cambria" panose="02040503050406030204" pitchFamily="18" charset="0"/>
                <a:ea typeface="Cambria" panose="02040503050406030204" pitchFamily="18" charset="0"/>
                <a:cs typeface="David" panose="020E0502060401010101" pitchFamily="34" charset="-79"/>
              </a:rPr>
              <a:t>1800 דוגמאות של התנהגות נורמלית (אפס עד שלושה לקוחות)</a:t>
            </a:r>
          </a:p>
          <a:p>
            <a:pPr marL="914400" lvl="1" indent="-457200">
              <a:buFont typeface="Courier New" panose="02070309020205020404" pitchFamily="49" charset="0"/>
              <a:buChar char="o"/>
            </a:pPr>
            <a:r>
              <a:rPr lang="he-IL" sz="2800" dirty="0">
                <a:latin typeface="Cambria" panose="02040503050406030204" pitchFamily="18" charset="0"/>
                <a:ea typeface="Cambria" panose="02040503050406030204" pitchFamily="18" charset="0"/>
                <a:cs typeface="David" panose="020E0502060401010101" pitchFamily="34" charset="-79"/>
              </a:rPr>
              <a:t>200 דוגמאות של </a:t>
            </a:r>
            <a:r>
              <a:rPr lang="en-US" sz="2800" dirty="0">
                <a:latin typeface="Cambria" panose="02040503050406030204" pitchFamily="18" charset="0"/>
                <a:ea typeface="Cambria" panose="02040503050406030204" pitchFamily="18" charset="0"/>
                <a:cs typeface="David" panose="020E0502060401010101" pitchFamily="34" charset="-79"/>
              </a:rPr>
              <a:t>High Rate HTTP-Flood</a:t>
            </a:r>
            <a:endParaRPr lang="he-IL" sz="28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he-IL" sz="2800" dirty="0">
                <a:latin typeface="Cambria" panose="02040503050406030204" pitchFamily="18" charset="0"/>
                <a:ea typeface="Cambria" panose="02040503050406030204" pitchFamily="18" charset="0"/>
                <a:cs typeface="David" panose="020E0502060401010101" pitchFamily="34" charset="-79"/>
              </a:rPr>
              <a:t>400 דוגמאות של </a:t>
            </a:r>
            <a:r>
              <a:rPr lang="en-US" sz="2800" dirty="0">
                <a:latin typeface="Cambria" panose="02040503050406030204" pitchFamily="18" charset="0"/>
                <a:ea typeface="Cambria" panose="02040503050406030204" pitchFamily="18" charset="0"/>
                <a:cs typeface="David" panose="020E0502060401010101" pitchFamily="34" charset="-79"/>
              </a:rPr>
              <a:t>Slowloris</a:t>
            </a:r>
            <a:endParaRPr lang="he-IL" sz="28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he-IL" sz="2800" dirty="0">
                <a:latin typeface="Cambria" panose="02040503050406030204" pitchFamily="18" charset="0"/>
                <a:ea typeface="Cambria" panose="02040503050406030204" pitchFamily="18" charset="0"/>
                <a:cs typeface="David" panose="020E0502060401010101" pitchFamily="34" charset="-79"/>
              </a:rPr>
              <a:t>300 דוגמאות של </a:t>
            </a:r>
            <a:r>
              <a:rPr lang="en-US" sz="2800" dirty="0">
                <a:latin typeface="Cambria" panose="02040503050406030204" pitchFamily="18" charset="0"/>
                <a:ea typeface="Cambria" panose="02040503050406030204" pitchFamily="18" charset="0"/>
                <a:cs typeface="David" panose="020E0502060401010101" pitchFamily="34" charset="-79"/>
              </a:rPr>
              <a:t>Ping of Death</a:t>
            </a:r>
            <a:endParaRPr lang="he-IL" sz="28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he-IL" sz="2800" b="1" dirty="0">
                <a:latin typeface="Cambria" panose="02040503050406030204" pitchFamily="18" charset="0"/>
                <a:ea typeface="Cambria" panose="02040503050406030204" pitchFamily="18" charset="0"/>
                <a:cs typeface="David" panose="020E0502060401010101" pitchFamily="34" charset="-79"/>
              </a:rPr>
              <a:t>הערה</a:t>
            </a:r>
            <a:r>
              <a:rPr lang="he-IL" sz="2800" dirty="0">
                <a:latin typeface="Cambria" panose="02040503050406030204" pitchFamily="18" charset="0"/>
                <a:ea typeface="Cambria" panose="02040503050406030204" pitchFamily="18" charset="0"/>
                <a:cs typeface="David" panose="020E0502060401010101" pitchFamily="34" charset="-79"/>
              </a:rPr>
              <a:t> – במשך הרצת כל מתקפה, לקוח בודד בחצי מהזמן ושני לקוחות בחצי השני.</a:t>
            </a:r>
          </a:p>
          <a:p>
            <a:pPr marL="457200" indent="-457200">
              <a:buFont typeface="Arial" panose="020B0604020202020204" pitchFamily="34" charset="0"/>
              <a:buChar char="•"/>
            </a:pPr>
            <a:r>
              <a:rPr lang="he-IL" sz="2800" b="1" dirty="0">
                <a:latin typeface="Cambria" panose="02040503050406030204" pitchFamily="18" charset="0"/>
                <a:ea typeface="Cambria" panose="02040503050406030204" pitchFamily="18" charset="0"/>
                <a:cs typeface="David" panose="020E0502060401010101" pitchFamily="34" charset="-79"/>
              </a:rPr>
              <a:t>הרכב הדאטאסט המורחב (5800 דוגמאות מתויגות):</a:t>
            </a:r>
          </a:p>
          <a:p>
            <a:pPr marL="914400" lvl="1" indent="-457200">
              <a:buFont typeface="Courier New" panose="02070309020205020404" pitchFamily="49" charset="0"/>
              <a:buChar char="o"/>
            </a:pPr>
            <a:r>
              <a:rPr lang="he-IL" sz="2800" dirty="0">
                <a:latin typeface="Cambria" panose="02040503050406030204" pitchFamily="18" charset="0"/>
                <a:ea typeface="Cambria" panose="02040503050406030204" pitchFamily="18" charset="0"/>
                <a:cs typeface="David" panose="020E0502060401010101" pitchFamily="34" charset="-79"/>
              </a:rPr>
              <a:t>לדאטאסט המקורי נוספו עוד 3000 דוגמאות של התנהגות נורמלית (אפס עד ארבעה לקוחות)</a:t>
            </a:r>
          </a:p>
          <a:p>
            <a:pPr marL="914400" lvl="1" indent="-457200">
              <a:buFont typeface="Courier New" panose="02070309020205020404" pitchFamily="49" charset="0"/>
              <a:buChar char="o"/>
            </a:pPr>
            <a:r>
              <a:rPr lang="he-IL" sz="2800" dirty="0">
                <a:latin typeface="Cambria" panose="02040503050406030204" pitchFamily="18" charset="0"/>
                <a:ea typeface="Cambria" panose="02040503050406030204" pitchFamily="18" charset="0"/>
                <a:cs typeface="David" panose="020E0502060401010101" pitchFamily="34" charset="-79"/>
              </a:rPr>
              <a:t>נוספו עוד 100 דוגמאות של </a:t>
            </a:r>
            <a:r>
              <a:rPr lang="en-US" sz="2800" dirty="0">
                <a:latin typeface="Cambria" panose="02040503050406030204" pitchFamily="18" charset="0"/>
                <a:ea typeface="Cambria" panose="02040503050406030204" pitchFamily="18" charset="0"/>
                <a:cs typeface="David" panose="020E0502060401010101" pitchFamily="34" charset="-79"/>
              </a:rPr>
              <a:t>Ping of Death</a:t>
            </a:r>
            <a:endParaRPr lang="he-IL" sz="28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endParaRPr lang="he-IL" sz="2800" dirty="0">
              <a:latin typeface="Cambria" panose="02040503050406030204" pitchFamily="18" charset="0"/>
              <a:ea typeface="Cambria" panose="02040503050406030204" pitchFamily="18" charset="0"/>
              <a:cs typeface="David" panose="020E0502060401010101" pitchFamily="34" charset="-79"/>
            </a:endParaRPr>
          </a:p>
        </p:txBody>
      </p:sp>
    </p:spTree>
    <p:extLst>
      <p:ext uri="{BB962C8B-B14F-4D97-AF65-F5344CB8AC3E}">
        <p14:creationId xmlns:p14="http://schemas.microsoft.com/office/powerpoint/2010/main" val="3060296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כותרת תחתונה 3">
            <a:extLst>
              <a:ext uri="{FF2B5EF4-FFF2-40B4-BE49-F238E27FC236}">
                <a16:creationId xmlns:a16="http://schemas.microsoft.com/office/drawing/2014/main" id="{8AAE96EB-18A7-472F-A01E-41C7DFD52ADD}"/>
              </a:ext>
            </a:extLst>
          </p:cNvPr>
          <p:cNvSpPr>
            <a:spLocks noGrp="1"/>
          </p:cNvSpPr>
          <p:nvPr>
            <p:ph type="ftr" sz="quarter" idx="11"/>
          </p:nvPr>
        </p:nvSpPr>
        <p:spPr/>
        <p:txBody>
          <a:bodyPr/>
          <a:lstStyle/>
          <a:p>
            <a:r>
              <a:rPr lang="he-IL"/>
              <a:t>מעבדת </a:t>
            </a:r>
            <a:r>
              <a:rPr lang="en-US"/>
              <a:t>NSSL</a:t>
            </a:r>
            <a:endParaRPr lang="he-IL"/>
          </a:p>
        </p:txBody>
      </p:sp>
      <p:sp>
        <p:nvSpPr>
          <p:cNvPr id="5" name="מציין מיקום של מספר שקופית 4">
            <a:extLst>
              <a:ext uri="{FF2B5EF4-FFF2-40B4-BE49-F238E27FC236}">
                <a16:creationId xmlns:a16="http://schemas.microsoft.com/office/drawing/2014/main" id="{46D08F93-EA08-4107-814D-BFC114635E02}"/>
              </a:ext>
            </a:extLst>
          </p:cNvPr>
          <p:cNvSpPr>
            <a:spLocks noGrp="1"/>
          </p:cNvSpPr>
          <p:nvPr>
            <p:ph type="sldNum" sz="quarter" idx="12"/>
          </p:nvPr>
        </p:nvSpPr>
        <p:spPr/>
        <p:txBody>
          <a:bodyPr/>
          <a:lstStyle/>
          <a:p>
            <a:fld id="{BAAA9BBB-F405-417C-AE07-41F3AEF30BD1}" type="slidenum">
              <a:rPr lang="he-IL" smtClean="0"/>
              <a:t>24</a:t>
            </a:fld>
            <a:endParaRPr lang="he-IL"/>
          </a:p>
        </p:txBody>
      </p:sp>
      <p:sp>
        <p:nvSpPr>
          <p:cNvPr id="6" name="מלבן 5">
            <a:extLst>
              <a:ext uri="{FF2B5EF4-FFF2-40B4-BE49-F238E27FC236}">
                <a16:creationId xmlns:a16="http://schemas.microsoft.com/office/drawing/2014/main" id="{089C4653-164D-460A-B8BF-0A8DC78315E3}"/>
              </a:ext>
            </a:extLst>
          </p:cNvPr>
          <p:cNvSpPr/>
          <p:nvPr/>
        </p:nvSpPr>
        <p:spPr>
          <a:xfrm>
            <a:off x="1035968" y="163472"/>
            <a:ext cx="10120078" cy="1107996"/>
          </a:xfrm>
          <a:prstGeom prst="rect">
            <a:avLst/>
          </a:prstGeom>
          <a:noFill/>
        </p:spPr>
        <p:txBody>
          <a:bodyPr wrap="none" lIns="91440" tIns="45720" rIns="91440" bIns="45720">
            <a:spAutoFit/>
          </a:bodyPr>
          <a:lstStyle/>
          <a:p>
            <a:pPr algn="ct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מציאת כיול פרמטרים אופטימלי</a:t>
            </a:r>
            <a:endParaRPr lang="en-US" sz="4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mc:AlternateContent xmlns:mc="http://schemas.openxmlformats.org/markup-compatibility/2006" xmlns:a14="http://schemas.microsoft.com/office/drawing/2010/main">
        <mc:Choice Requires="a14">
          <p:sp>
            <p:nvSpPr>
              <p:cNvPr id="7" name="TextBox 4">
                <a:extLst>
                  <a:ext uri="{FF2B5EF4-FFF2-40B4-BE49-F238E27FC236}">
                    <a16:creationId xmlns:a16="http://schemas.microsoft.com/office/drawing/2014/main" id="{1A08AD4F-615F-4C81-A92F-5A511BD98BB5}"/>
                  </a:ext>
                </a:extLst>
              </p:cNvPr>
              <p:cNvSpPr txBox="1"/>
              <p:nvPr/>
            </p:nvSpPr>
            <p:spPr>
              <a:xfrm>
                <a:off x="292100" y="1399347"/>
                <a:ext cx="11658599" cy="4998997"/>
              </a:xfrm>
              <a:prstGeom prst="rect">
                <a:avLst/>
              </a:prstGeom>
              <a:noFill/>
            </p:spPr>
            <p:txBody>
              <a:bodyPr wrap="square" rtlCol="1">
                <a:spAutoFit/>
              </a:bodyPr>
              <a:lstStyle/>
              <a:p>
                <a:pPr marL="457200" indent="-457200">
                  <a:buFont typeface="Arial" panose="020B0604020202020204" pitchFamily="34" charset="0"/>
                  <a:buChar char="•"/>
                </a:pPr>
                <a:r>
                  <a:rPr lang="he-IL" sz="2800" dirty="0">
                    <a:latin typeface="Cambria" panose="02040503050406030204" pitchFamily="18" charset="0"/>
                    <a:ea typeface="Cambria" panose="02040503050406030204" pitchFamily="18" charset="0"/>
                    <a:cs typeface="David" panose="020E0502060401010101" pitchFamily="34" charset="-79"/>
                  </a:rPr>
                  <a:t>בוצע על המודלים </a:t>
                </a:r>
                <a:r>
                  <a:rPr lang="en-US" sz="2800" dirty="0" err="1">
                    <a:latin typeface="Cambria" panose="02040503050406030204" pitchFamily="18" charset="0"/>
                    <a:ea typeface="Cambria" panose="02040503050406030204" pitchFamily="18" charset="0"/>
                    <a:cs typeface="David" panose="020E0502060401010101" pitchFamily="34" charset="-79"/>
                  </a:rPr>
                  <a:t>Kfold</a:t>
                </a:r>
                <a:r>
                  <a:rPr lang="en-US" sz="2800" dirty="0">
                    <a:latin typeface="Cambria" panose="02040503050406030204" pitchFamily="18" charset="0"/>
                    <a:ea typeface="Cambria" panose="02040503050406030204" pitchFamily="18" charset="0"/>
                    <a:cs typeface="David" panose="020E0502060401010101" pitchFamily="34" charset="-79"/>
                  </a:rPr>
                  <a:t> cross-validation</a:t>
                </a:r>
                <a:r>
                  <a:rPr lang="he-IL" sz="2800" dirty="0">
                    <a:latin typeface="Cambria" panose="02040503050406030204" pitchFamily="18" charset="0"/>
                    <a:ea typeface="Cambria" panose="02040503050406030204" pitchFamily="18" charset="0"/>
                    <a:cs typeface="David" panose="020E0502060401010101" pitchFamily="34" charset="-79"/>
                  </a:rPr>
                  <a:t> (</a:t>
                </a:r>
                <a:r>
                  <a:rPr lang="en-US" sz="2800" dirty="0">
                    <a:latin typeface="Cambria" panose="02040503050406030204" pitchFamily="18" charset="0"/>
                    <a:ea typeface="Cambria" panose="02040503050406030204" pitchFamily="18" charset="0"/>
                    <a:cs typeface="David" panose="020E0502060401010101" pitchFamily="34" charset="-79"/>
                  </a:rPr>
                  <a:t>K=10</a:t>
                </a:r>
                <a:r>
                  <a:rPr lang="he-IL" sz="2800" dirty="0">
                    <a:latin typeface="Cambria" panose="02040503050406030204" pitchFamily="18" charset="0"/>
                    <a:ea typeface="Cambria" panose="02040503050406030204" pitchFamily="18" charset="0"/>
                    <a:cs typeface="David" panose="020E0502060401010101" pitchFamily="34" charset="-79"/>
                  </a:rPr>
                  <a:t>) תוך שינוי הפרמטרים שלהם ובדיקת הביצועים עבור כל קומבינציה של פרמטרים ב</a:t>
                </a:r>
                <a:r>
                  <a:rPr lang="he-IL" sz="2800" b="1" dirty="0">
                    <a:latin typeface="Cambria" panose="02040503050406030204" pitchFamily="18" charset="0"/>
                    <a:ea typeface="Cambria" panose="02040503050406030204" pitchFamily="18" charset="0"/>
                    <a:cs typeface="David" panose="020E0502060401010101" pitchFamily="34" charset="-79"/>
                  </a:rPr>
                  <a:t>מדד הטיב </a:t>
                </a:r>
                <a:r>
                  <a:rPr lang="en-US" sz="2800" b="1" dirty="0">
                    <a:latin typeface="Cambria" panose="02040503050406030204" pitchFamily="18" charset="0"/>
                    <a:ea typeface="Cambria" panose="02040503050406030204" pitchFamily="18" charset="0"/>
                    <a:cs typeface="David" panose="020E0502060401010101" pitchFamily="34" charset="-79"/>
                  </a:rPr>
                  <a:t>F1score</a:t>
                </a:r>
                <a:r>
                  <a:rPr lang="he-IL" sz="2800" dirty="0">
                    <a:latin typeface="Cambria" panose="02040503050406030204" pitchFamily="18" charset="0"/>
                    <a:ea typeface="Cambria" panose="02040503050406030204" pitchFamily="18" charset="0"/>
                    <a:cs typeface="David" panose="020E0502060401010101" pitchFamily="34" charset="-79"/>
                  </a:rPr>
                  <a:t>:</a:t>
                </a:r>
              </a:p>
              <a:p>
                <a:pPr marL="457200" indent="-457200">
                  <a:buFont typeface="Arial" panose="020B0604020202020204" pitchFamily="34" charset="0"/>
                  <a:buChar char="•"/>
                </a:pPr>
                <a:endParaRPr lang="he-IL" sz="28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en-US" sz="2800" dirty="0">
                    <a:latin typeface="Cambria" panose="02040503050406030204" pitchFamily="18" charset="0"/>
                    <a:ea typeface="Cambria" panose="02040503050406030204" pitchFamily="18" charset="0"/>
                    <a:cs typeface="David" panose="020E0502060401010101" pitchFamily="34" charset="-79"/>
                  </a:rPr>
                  <a:t>RF</a:t>
                </a:r>
                <a:r>
                  <a:rPr lang="he-IL" sz="2800" dirty="0">
                    <a:latin typeface="Cambria" panose="02040503050406030204" pitchFamily="18" charset="0"/>
                    <a:ea typeface="Cambria" panose="02040503050406030204" pitchFamily="18" charset="0"/>
                    <a:cs typeface="David" panose="020E0502060401010101" pitchFamily="34" charset="-79"/>
                  </a:rPr>
                  <a:t>:</a:t>
                </a: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cs typeface="David" panose="020E0502060401010101" pitchFamily="34" charset="-79"/>
                        </a:rPr>
                        <m:t>𝑛</m:t>
                      </m:r>
                      <m:r>
                        <m:rPr>
                          <m:lit/>
                        </m:rPr>
                        <a:rPr lang="en-US" sz="2800" i="1">
                          <a:latin typeface="Cambria Math" panose="02040503050406030204" pitchFamily="18" charset="0"/>
                          <a:ea typeface="Calibri" panose="020F0502020204030204" pitchFamily="34" charset="0"/>
                          <a:cs typeface="David" panose="020E0502060401010101" pitchFamily="34" charset="-79"/>
                        </a:rPr>
                        <m:t>_</m:t>
                      </m:r>
                      <m:r>
                        <a:rPr lang="en-US" sz="2800" i="1">
                          <a:latin typeface="Cambria Math" panose="02040503050406030204" pitchFamily="18" charset="0"/>
                          <a:ea typeface="Calibri" panose="020F0502020204030204" pitchFamily="34" charset="0"/>
                          <a:cs typeface="David" panose="020E0502060401010101" pitchFamily="34" charset="-79"/>
                        </a:rPr>
                        <m:t>𝑒𝑠𝑡𝑖𝑚𝑎𝑡𝑜𝑟𝑠</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1</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2</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5</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10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20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50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75</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100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150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200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500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750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1000</m:t>
                      </m:r>
                      <m:r>
                        <a:rPr lang="en-US" sz="2800" i="1">
                          <a:latin typeface="Cambria Math" panose="02040503050406030204" pitchFamily="18" charset="0"/>
                          <a:ea typeface="Calibri" panose="020F0502020204030204" pitchFamily="34" charset="0"/>
                          <a:cs typeface="David" panose="020E0502060401010101" pitchFamily="34" charset="-79"/>
                        </a:rPr>
                        <m:t>]</m:t>
                      </m:r>
                    </m:oMath>
                  </m:oMathPara>
                </a14:m>
                <a:endParaRPr lang="en-US" sz="2400" dirty="0">
                  <a:latin typeface="Cambria" panose="02040503050406030204" pitchFamily="18" charset="0"/>
                  <a:ea typeface="Cambria" panose="02040503050406030204" pitchFamily="18" charset="0"/>
                  <a:cs typeface="Arial" panose="020B0604020202020204" pitchFamily="34"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cs typeface="David" panose="020E0502060401010101" pitchFamily="34" charset="-79"/>
                        </a:rPr>
                        <m:t>𝑚𝑎𝑥</m:t>
                      </m:r>
                      <m:r>
                        <m:rPr>
                          <m:lit/>
                        </m:rPr>
                        <a:rPr lang="en-US" sz="2800" i="1">
                          <a:latin typeface="Cambria Math" panose="02040503050406030204" pitchFamily="18" charset="0"/>
                          <a:ea typeface="Calibri" panose="020F0502020204030204" pitchFamily="34" charset="0"/>
                          <a:cs typeface="David" panose="020E0502060401010101" pitchFamily="34" charset="-79"/>
                        </a:rPr>
                        <m:t>_</m:t>
                      </m:r>
                      <m:r>
                        <a:rPr lang="en-US" sz="2800" i="1">
                          <a:latin typeface="Cambria Math" panose="02040503050406030204" pitchFamily="18" charset="0"/>
                          <a:ea typeface="Calibri" panose="020F0502020204030204" pitchFamily="34" charset="0"/>
                          <a:cs typeface="David" panose="020E0502060401010101" pitchFamily="34" charset="-79"/>
                        </a:rPr>
                        <m:t>𝑓𝑒𝑎𝑡𝑢𝑟𝑒𝑠</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1</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2</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3</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4</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5</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8</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10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12</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15</m:t>
                      </m:r>
                      <m:r>
                        <a:rPr lang="en-US" sz="2800" i="1">
                          <a:latin typeface="Cambria Math" panose="02040503050406030204" pitchFamily="18" charset="0"/>
                          <a:ea typeface="Calibri" panose="020F0502020204030204" pitchFamily="34" charset="0"/>
                          <a:cs typeface="David" panose="020E0502060401010101" pitchFamily="34" charset="-79"/>
                        </a:rPr>
                        <m:t>]</m:t>
                      </m:r>
                    </m:oMath>
                  </m:oMathPara>
                </a14:m>
                <a:endParaRPr lang="he-IL" sz="2400" dirty="0">
                  <a:latin typeface="Cambria" panose="02040503050406030204" pitchFamily="18" charset="0"/>
                  <a:ea typeface="Cambria" panose="02040503050406030204" pitchFamily="18" charset="0"/>
                  <a:cs typeface="Arial" panose="020B0604020202020204" pitchFamily="34" charset="0"/>
                </a:endParaRPr>
              </a:p>
              <a:p>
                <a:pPr algn="just">
                  <a:lnSpc>
                    <a:spcPct val="107000"/>
                  </a:lnSpc>
                  <a:spcAft>
                    <a:spcPts val="800"/>
                  </a:spcAft>
                </a:pPr>
                <a:endParaRPr lang="he-IL" sz="2400" dirty="0">
                  <a:latin typeface="Cambria" panose="02040503050406030204" pitchFamily="18" charset="0"/>
                  <a:ea typeface="Cambria" panose="02040503050406030204" pitchFamily="18" charset="0"/>
                  <a:cs typeface="Arial" panose="020B0604020202020204" pitchFamily="34" charset="0"/>
                </a:endParaRPr>
              </a:p>
              <a:p>
                <a:pPr marL="457200" lvl="0" indent="-457200">
                  <a:buFont typeface="Arial" panose="020B0604020202020204" pitchFamily="34" charset="0"/>
                  <a:buChar char="•"/>
                </a:pPr>
                <a:r>
                  <a:rPr lang="en-US" sz="2800" dirty="0">
                    <a:solidFill>
                      <a:prstClr val="black"/>
                    </a:solidFill>
                    <a:latin typeface="Cambria" panose="02040503050406030204" pitchFamily="18" charset="0"/>
                    <a:ea typeface="Cambria" panose="02040503050406030204" pitchFamily="18" charset="0"/>
                    <a:cs typeface="David" panose="020E0502060401010101" pitchFamily="34" charset="-79"/>
                  </a:rPr>
                  <a:t>IF</a:t>
                </a:r>
                <a:r>
                  <a:rPr lang="he-IL" sz="2800" dirty="0">
                    <a:solidFill>
                      <a:prstClr val="black"/>
                    </a:solidFill>
                    <a:latin typeface="Cambria" panose="02040503050406030204" pitchFamily="18" charset="0"/>
                    <a:ea typeface="Cambria" panose="02040503050406030204" pitchFamily="18" charset="0"/>
                    <a:cs typeface="David" panose="020E0502060401010101" pitchFamily="34" charset="-79"/>
                  </a:rPr>
                  <a:t>: בוצע כיול של אותם הפרמטרים כמו של </a:t>
                </a:r>
                <a:r>
                  <a:rPr lang="en-US" sz="2800" dirty="0">
                    <a:solidFill>
                      <a:prstClr val="black"/>
                    </a:solidFill>
                    <a:latin typeface="Cambria" panose="02040503050406030204" pitchFamily="18" charset="0"/>
                    <a:ea typeface="Cambria" panose="02040503050406030204" pitchFamily="18" charset="0"/>
                    <a:cs typeface="David" panose="020E0502060401010101" pitchFamily="34" charset="-79"/>
                  </a:rPr>
                  <a:t>RF</a:t>
                </a:r>
                <a:r>
                  <a:rPr lang="he-IL" sz="2800" dirty="0">
                    <a:solidFill>
                      <a:prstClr val="black"/>
                    </a:solidFill>
                    <a:latin typeface="Cambria" panose="02040503050406030204" pitchFamily="18" charset="0"/>
                    <a:ea typeface="Cambria" panose="02040503050406030204" pitchFamily="18" charset="0"/>
                    <a:cs typeface="David" panose="020E0502060401010101" pitchFamily="34" charset="-79"/>
                  </a:rPr>
                  <a:t> ובנוסף</a:t>
                </a: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cs typeface="David" panose="020E0502060401010101" pitchFamily="34" charset="-79"/>
                        </a:rPr>
                        <m:t>𝑐𝑜𝑛𝑡𝑎𝑚𝑖𝑛𝑎𝑡𝑖𝑜𝑛</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001</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01</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02</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05</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1</m:t>
                      </m:r>
                      <m:r>
                        <a:rPr lang="en-US" sz="2800" i="1">
                          <a:latin typeface="Cambria Math" panose="02040503050406030204" pitchFamily="18" charset="0"/>
                          <a:ea typeface="Calibri" panose="020F0502020204030204" pitchFamily="34" charset="0"/>
                          <a:cs typeface="David" panose="020E0502060401010101" pitchFamily="34" charset="-79"/>
                        </a:rPr>
                        <m:t>]</m:t>
                      </m:r>
                    </m:oMath>
                  </m:oMathPara>
                </a14:m>
                <a:endParaRPr lang="en-US" sz="2400" dirty="0">
                  <a:latin typeface="Cambria" panose="02040503050406030204" pitchFamily="18" charset="0"/>
                  <a:ea typeface="Cambria" panose="02040503050406030204" pitchFamily="18" charset="0"/>
                  <a:cs typeface="Arial" panose="020B0604020202020204" pitchFamily="34"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cs typeface="David" panose="020E0502060401010101" pitchFamily="34" charset="-79"/>
                        </a:rPr>
                        <m:t>𝑚𝑎𝑥</m:t>
                      </m:r>
                      <m:r>
                        <m:rPr>
                          <m:lit/>
                        </m:rPr>
                        <a:rPr lang="en-US" sz="2800" i="1">
                          <a:latin typeface="Cambria Math" panose="02040503050406030204" pitchFamily="18" charset="0"/>
                          <a:ea typeface="Calibri" panose="020F0502020204030204" pitchFamily="34" charset="0"/>
                          <a:cs typeface="David" panose="020E0502060401010101" pitchFamily="34" charset="-79"/>
                        </a:rPr>
                        <m:t>_</m:t>
                      </m:r>
                      <m:r>
                        <a:rPr lang="en-US" sz="2800" i="1">
                          <a:latin typeface="Cambria Math" panose="02040503050406030204" pitchFamily="18" charset="0"/>
                          <a:ea typeface="Calibri" panose="020F0502020204030204" pitchFamily="34" charset="0"/>
                          <a:cs typeface="David" panose="020E0502060401010101" pitchFamily="34" charset="-79"/>
                        </a:rPr>
                        <m:t>𝑠𝑎𝑚𝑝𝑙𝑒𝑠</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100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500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1000</m:t>
                      </m:r>
                      <m:r>
                        <a:rPr lang="en-US" sz="2800" i="1">
                          <a:latin typeface="Cambria Math" panose="02040503050406030204" pitchFamily="18" charset="0"/>
                          <a:ea typeface="Calibri" panose="020F0502020204030204" pitchFamily="34" charset="0"/>
                          <a:cs typeface="David" panose="020E0502060401010101" pitchFamily="34" charset="-79"/>
                        </a:rPr>
                        <m:t>,</m:t>
                      </m:r>
                      <m:r>
                        <a:rPr lang="en-US" sz="2800" i="1">
                          <a:latin typeface="Cambria Math" panose="02040503050406030204" pitchFamily="18" charset="0"/>
                          <a:ea typeface="Calibri" panose="020F0502020204030204" pitchFamily="34" charset="0"/>
                          <a:cs typeface="David" panose="020E0502060401010101" pitchFamily="34" charset="-79"/>
                        </a:rPr>
                        <m:t>2000</m:t>
                      </m:r>
                      <m:r>
                        <a:rPr lang="en-US" sz="2800" i="1">
                          <a:latin typeface="Cambria Math" panose="02040503050406030204" pitchFamily="18" charset="0"/>
                          <a:ea typeface="Calibri" panose="020F0502020204030204" pitchFamily="34" charset="0"/>
                          <a:cs typeface="David" panose="020E0502060401010101" pitchFamily="34" charset="-79"/>
                        </a:rPr>
                        <m:t>]</m:t>
                      </m:r>
                    </m:oMath>
                  </m:oMathPara>
                </a14:m>
                <a:endParaRPr lang="en-US" sz="2400" dirty="0">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7" name="TextBox 4">
                <a:extLst>
                  <a:ext uri="{FF2B5EF4-FFF2-40B4-BE49-F238E27FC236}">
                    <a16:creationId xmlns:a16="http://schemas.microsoft.com/office/drawing/2014/main" id="{1A08AD4F-615F-4C81-A92F-5A511BD98BB5}"/>
                  </a:ext>
                </a:extLst>
              </p:cNvPr>
              <p:cNvSpPr txBox="1">
                <a:spLocks noRot="1" noChangeAspect="1" noMove="1" noResize="1" noEditPoints="1" noAdjustHandles="1" noChangeArrowheads="1" noChangeShapeType="1" noTextEdit="1"/>
              </p:cNvSpPr>
              <p:nvPr/>
            </p:nvSpPr>
            <p:spPr>
              <a:xfrm>
                <a:off x="292100" y="1399347"/>
                <a:ext cx="11658599" cy="4998997"/>
              </a:xfrm>
              <a:prstGeom prst="rect">
                <a:avLst/>
              </a:prstGeom>
              <a:blipFill>
                <a:blip r:embed="rId3"/>
                <a:stretch>
                  <a:fillRect t="-1829" r="-994"/>
                </a:stretch>
              </a:blipFill>
            </p:spPr>
            <p:txBody>
              <a:bodyPr/>
              <a:lstStyle/>
              <a:p>
                <a:r>
                  <a:rPr lang="he-IL">
                    <a:noFill/>
                  </a:rPr>
                  <a:t> </a:t>
                </a:r>
              </a:p>
            </p:txBody>
          </p:sp>
        </mc:Fallback>
      </mc:AlternateContent>
    </p:spTree>
    <p:extLst>
      <p:ext uri="{BB962C8B-B14F-4D97-AF65-F5344CB8AC3E}">
        <p14:creationId xmlns:p14="http://schemas.microsoft.com/office/powerpoint/2010/main" val="625536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כותרת תחתונה 3">
            <a:extLst>
              <a:ext uri="{FF2B5EF4-FFF2-40B4-BE49-F238E27FC236}">
                <a16:creationId xmlns:a16="http://schemas.microsoft.com/office/drawing/2014/main" id="{8AAE96EB-18A7-472F-A01E-41C7DFD52ADD}"/>
              </a:ext>
            </a:extLst>
          </p:cNvPr>
          <p:cNvSpPr>
            <a:spLocks noGrp="1"/>
          </p:cNvSpPr>
          <p:nvPr>
            <p:ph type="ftr" sz="quarter" idx="11"/>
          </p:nvPr>
        </p:nvSpPr>
        <p:spPr/>
        <p:txBody>
          <a:bodyPr/>
          <a:lstStyle/>
          <a:p>
            <a:r>
              <a:rPr lang="he-IL"/>
              <a:t>מעבדת </a:t>
            </a:r>
            <a:r>
              <a:rPr lang="en-US"/>
              <a:t>NSSL</a:t>
            </a:r>
            <a:endParaRPr lang="he-IL"/>
          </a:p>
        </p:txBody>
      </p:sp>
      <p:sp>
        <p:nvSpPr>
          <p:cNvPr id="5" name="מציין מיקום של מספר שקופית 4">
            <a:extLst>
              <a:ext uri="{FF2B5EF4-FFF2-40B4-BE49-F238E27FC236}">
                <a16:creationId xmlns:a16="http://schemas.microsoft.com/office/drawing/2014/main" id="{46D08F93-EA08-4107-814D-BFC114635E02}"/>
              </a:ext>
            </a:extLst>
          </p:cNvPr>
          <p:cNvSpPr>
            <a:spLocks noGrp="1"/>
          </p:cNvSpPr>
          <p:nvPr>
            <p:ph type="sldNum" sz="quarter" idx="12"/>
          </p:nvPr>
        </p:nvSpPr>
        <p:spPr/>
        <p:txBody>
          <a:bodyPr/>
          <a:lstStyle/>
          <a:p>
            <a:fld id="{BAAA9BBB-F405-417C-AE07-41F3AEF30BD1}" type="slidenum">
              <a:rPr lang="he-IL" smtClean="0"/>
              <a:t>25</a:t>
            </a:fld>
            <a:endParaRPr lang="he-IL" dirty="0"/>
          </a:p>
        </p:txBody>
      </p:sp>
      <p:sp>
        <p:nvSpPr>
          <p:cNvPr id="6" name="מלבן 5">
            <a:extLst>
              <a:ext uri="{FF2B5EF4-FFF2-40B4-BE49-F238E27FC236}">
                <a16:creationId xmlns:a16="http://schemas.microsoft.com/office/drawing/2014/main" id="{089C4653-164D-460A-B8BF-0A8DC78315E3}"/>
              </a:ext>
            </a:extLst>
          </p:cNvPr>
          <p:cNvSpPr/>
          <p:nvPr/>
        </p:nvSpPr>
        <p:spPr>
          <a:xfrm>
            <a:off x="452475" y="163472"/>
            <a:ext cx="11287065" cy="1107996"/>
          </a:xfrm>
          <a:prstGeom prst="rect">
            <a:avLst/>
          </a:prstGeom>
          <a:noFill/>
        </p:spPr>
        <p:txBody>
          <a:bodyPr wrap="none" lIns="91440" tIns="45720" rIns="91440" bIns="45720">
            <a:spAutoFit/>
          </a:bodyPr>
          <a:lstStyle/>
          <a:p>
            <a:pPr algn="ct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מציאת כיול פרמטרים אופטימלי </a:t>
            </a:r>
            <a:r>
              <a:rPr lang="en-US"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RF</a:t>
            </a:r>
            <a:endParaRPr lang="en-US" sz="4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grpSp>
        <p:nvGrpSpPr>
          <p:cNvPr id="2" name="קבוצה 1">
            <a:extLst>
              <a:ext uri="{FF2B5EF4-FFF2-40B4-BE49-F238E27FC236}">
                <a16:creationId xmlns:a16="http://schemas.microsoft.com/office/drawing/2014/main" id="{112F3E38-6DBB-4E1A-AE07-1320A7A0FB35}"/>
              </a:ext>
            </a:extLst>
          </p:cNvPr>
          <p:cNvGrpSpPr/>
          <p:nvPr/>
        </p:nvGrpSpPr>
        <p:grpSpPr>
          <a:xfrm>
            <a:off x="509777" y="1345522"/>
            <a:ext cx="11190927" cy="4709371"/>
            <a:chOff x="467497" y="1271468"/>
            <a:chExt cx="11605054" cy="4883644"/>
          </a:xfrm>
        </p:grpSpPr>
        <p:pic>
          <p:nvPicPr>
            <p:cNvPr id="7" name="תמונה 6">
              <a:extLst>
                <a:ext uri="{FF2B5EF4-FFF2-40B4-BE49-F238E27FC236}">
                  <a16:creationId xmlns:a16="http://schemas.microsoft.com/office/drawing/2014/main" id="{1A15CE84-4A99-4152-AA48-3CAB3091B4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497" y="1271468"/>
              <a:ext cx="8734635" cy="2927693"/>
            </a:xfrm>
            <a:prstGeom prst="rect">
              <a:avLst/>
            </a:prstGeom>
            <a:noFill/>
            <a:ln w="38100">
              <a:solidFill>
                <a:srgbClr val="00B0F0"/>
              </a:solidFill>
            </a:ln>
          </p:spPr>
        </p:pic>
        <p:pic>
          <p:nvPicPr>
            <p:cNvPr id="8" name="תמונה 7">
              <a:extLst>
                <a:ext uri="{FF2B5EF4-FFF2-40B4-BE49-F238E27FC236}">
                  <a16:creationId xmlns:a16="http://schemas.microsoft.com/office/drawing/2014/main" id="{9F5A8705-FC60-44EB-98D8-5BDBB1871C00}"/>
                </a:ext>
              </a:extLst>
            </p:cNvPr>
            <p:cNvPicPr/>
            <p:nvPr/>
          </p:nvPicPr>
          <p:blipFill>
            <a:blip r:embed="rId4"/>
            <a:stretch>
              <a:fillRect/>
            </a:stretch>
          </p:blipFill>
          <p:spPr>
            <a:xfrm>
              <a:off x="2402246" y="2131658"/>
              <a:ext cx="8753800" cy="3106935"/>
            </a:xfrm>
            <a:prstGeom prst="rect">
              <a:avLst/>
            </a:prstGeom>
            <a:ln w="38100">
              <a:solidFill>
                <a:srgbClr val="00B0F0"/>
              </a:solidFill>
            </a:ln>
          </p:spPr>
        </p:pic>
        <p:pic>
          <p:nvPicPr>
            <p:cNvPr id="9" name="תמונה 8">
              <a:extLst>
                <a:ext uri="{FF2B5EF4-FFF2-40B4-BE49-F238E27FC236}">
                  <a16:creationId xmlns:a16="http://schemas.microsoft.com/office/drawing/2014/main" id="{1A7CC28E-BD8E-4401-BBBA-FF184E7BD3CD}"/>
                </a:ext>
              </a:extLst>
            </p:cNvPr>
            <p:cNvPicPr/>
            <p:nvPr/>
          </p:nvPicPr>
          <p:blipFill rotWithShape="1">
            <a:blip r:embed="rId5"/>
            <a:srcRect r="16887"/>
            <a:stretch/>
          </p:blipFill>
          <p:spPr>
            <a:xfrm>
              <a:off x="4464111" y="3048177"/>
              <a:ext cx="7608440" cy="3106935"/>
            </a:xfrm>
            <a:prstGeom prst="rect">
              <a:avLst/>
            </a:prstGeom>
            <a:ln w="38100">
              <a:solidFill>
                <a:srgbClr val="00B050"/>
              </a:solidFill>
            </a:ln>
          </p:spPr>
        </p:pic>
      </p:grpSp>
      <p:grpSp>
        <p:nvGrpSpPr>
          <p:cNvPr id="15" name="קבוצה 14">
            <a:extLst>
              <a:ext uri="{FF2B5EF4-FFF2-40B4-BE49-F238E27FC236}">
                <a16:creationId xmlns:a16="http://schemas.microsoft.com/office/drawing/2014/main" id="{D4A1EF1E-7FB3-4EDD-BEC0-FFDFC327E1AC}"/>
              </a:ext>
            </a:extLst>
          </p:cNvPr>
          <p:cNvGrpSpPr/>
          <p:nvPr/>
        </p:nvGrpSpPr>
        <p:grpSpPr>
          <a:xfrm>
            <a:off x="491296" y="3605374"/>
            <a:ext cx="5884036" cy="2449519"/>
            <a:chOff x="491296" y="3605374"/>
            <a:chExt cx="5884036" cy="2449519"/>
          </a:xfrm>
        </p:grpSpPr>
        <p:sp>
          <p:nvSpPr>
            <p:cNvPr id="10" name="מלבן 9">
              <a:extLst>
                <a:ext uri="{FF2B5EF4-FFF2-40B4-BE49-F238E27FC236}">
                  <a16:creationId xmlns:a16="http://schemas.microsoft.com/office/drawing/2014/main" id="{92CAC483-B287-4889-B783-1E4804D6F7E6}"/>
                </a:ext>
              </a:extLst>
            </p:cNvPr>
            <p:cNvSpPr/>
            <p:nvPr/>
          </p:nvSpPr>
          <p:spPr>
            <a:xfrm>
              <a:off x="4339940" y="5458057"/>
              <a:ext cx="2035392" cy="5968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a16="http://schemas.microsoft.com/office/drawing/2014/main" id="{3A65F7B4-1A53-463E-8159-95AF72CF074C}"/>
                </a:ext>
              </a:extLst>
            </p:cNvPr>
            <p:cNvSpPr/>
            <p:nvPr/>
          </p:nvSpPr>
          <p:spPr>
            <a:xfrm>
              <a:off x="2351652" y="4607713"/>
              <a:ext cx="1831172" cy="575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id="{FCCA6846-D5F3-4B4F-9FBD-3004473D9412}"/>
                </a:ext>
              </a:extLst>
            </p:cNvPr>
            <p:cNvSpPr/>
            <p:nvPr/>
          </p:nvSpPr>
          <p:spPr>
            <a:xfrm>
              <a:off x="491296" y="3605374"/>
              <a:ext cx="1812852" cy="5698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 name="תיבת טקסט 2">
            <a:extLst>
              <a:ext uri="{FF2B5EF4-FFF2-40B4-BE49-F238E27FC236}">
                <a16:creationId xmlns:a16="http://schemas.microsoft.com/office/drawing/2014/main" id="{15196446-31F7-4CD5-AA1C-04606EB8A063}"/>
              </a:ext>
            </a:extLst>
          </p:cNvPr>
          <p:cNvSpPr txBox="1"/>
          <p:nvPr/>
        </p:nvSpPr>
        <p:spPr>
          <a:xfrm>
            <a:off x="491296" y="5458057"/>
            <a:ext cx="4114800" cy="923330"/>
          </a:xfrm>
          <a:prstGeom prst="rect">
            <a:avLst/>
          </a:prstGeom>
          <a:noFill/>
        </p:spPr>
        <p:txBody>
          <a:bodyPr wrap="square" rtlCol="1">
            <a:spAutoFit/>
          </a:bodyPr>
          <a:lstStyle/>
          <a:p>
            <a:pPr algn="l" rtl="0"/>
            <a:r>
              <a:rPr lang="en-US" b="1" dirty="0">
                <a:solidFill>
                  <a:srgbClr val="00B0F0"/>
                </a:solidFill>
              </a:rPr>
              <a:t>Original Dataset</a:t>
            </a:r>
            <a:endParaRPr lang="he-IL" b="1" dirty="0">
              <a:solidFill>
                <a:srgbClr val="00B0F0"/>
              </a:solidFill>
            </a:endParaRPr>
          </a:p>
          <a:p>
            <a:pPr algn="l" rtl="0"/>
            <a:r>
              <a:rPr lang="en-US" b="1" dirty="0">
                <a:solidFill>
                  <a:srgbClr val="00B050"/>
                </a:solidFill>
              </a:rPr>
              <a:t>Extended Dataset</a:t>
            </a:r>
          </a:p>
          <a:p>
            <a:pPr algn="l" rtl="0"/>
            <a:r>
              <a:rPr lang="en-US" b="1" dirty="0">
                <a:solidFill>
                  <a:srgbClr val="FF0000"/>
                </a:solidFill>
              </a:rPr>
              <a:t>Optimal Params Tuning &amp; its F1score </a:t>
            </a:r>
            <a:endParaRPr lang="he-IL" b="1" dirty="0">
              <a:solidFill>
                <a:srgbClr val="FF0000"/>
              </a:solidFill>
            </a:endParaRPr>
          </a:p>
        </p:txBody>
      </p:sp>
    </p:spTree>
    <p:extLst>
      <p:ext uri="{BB962C8B-B14F-4D97-AF65-F5344CB8AC3E}">
        <p14:creationId xmlns:p14="http://schemas.microsoft.com/office/powerpoint/2010/main" val="271832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כותרת תחתונה 3">
            <a:extLst>
              <a:ext uri="{FF2B5EF4-FFF2-40B4-BE49-F238E27FC236}">
                <a16:creationId xmlns:a16="http://schemas.microsoft.com/office/drawing/2014/main" id="{8AAE96EB-18A7-472F-A01E-41C7DFD52ADD}"/>
              </a:ext>
            </a:extLst>
          </p:cNvPr>
          <p:cNvSpPr>
            <a:spLocks noGrp="1"/>
          </p:cNvSpPr>
          <p:nvPr>
            <p:ph type="ftr" sz="quarter" idx="11"/>
          </p:nvPr>
        </p:nvSpPr>
        <p:spPr/>
        <p:txBody>
          <a:bodyPr/>
          <a:lstStyle/>
          <a:p>
            <a:r>
              <a:rPr lang="he-IL"/>
              <a:t>מעבדת </a:t>
            </a:r>
            <a:r>
              <a:rPr lang="en-US"/>
              <a:t>NSSL</a:t>
            </a:r>
            <a:endParaRPr lang="he-IL"/>
          </a:p>
        </p:txBody>
      </p:sp>
      <p:sp>
        <p:nvSpPr>
          <p:cNvPr id="5" name="מציין מיקום של מספר שקופית 4">
            <a:extLst>
              <a:ext uri="{FF2B5EF4-FFF2-40B4-BE49-F238E27FC236}">
                <a16:creationId xmlns:a16="http://schemas.microsoft.com/office/drawing/2014/main" id="{46D08F93-EA08-4107-814D-BFC114635E02}"/>
              </a:ext>
            </a:extLst>
          </p:cNvPr>
          <p:cNvSpPr>
            <a:spLocks noGrp="1"/>
          </p:cNvSpPr>
          <p:nvPr>
            <p:ph type="sldNum" sz="quarter" idx="12"/>
          </p:nvPr>
        </p:nvSpPr>
        <p:spPr/>
        <p:txBody>
          <a:bodyPr/>
          <a:lstStyle/>
          <a:p>
            <a:fld id="{BAAA9BBB-F405-417C-AE07-41F3AEF30BD1}" type="slidenum">
              <a:rPr lang="he-IL" smtClean="0"/>
              <a:t>26</a:t>
            </a:fld>
            <a:endParaRPr lang="he-IL" dirty="0"/>
          </a:p>
        </p:txBody>
      </p:sp>
      <p:sp>
        <p:nvSpPr>
          <p:cNvPr id="6" name="מלבן 5">
            <a:extLst>
              <a:ext uri="{FF2B5EF4-FFF2-40B4-BE49-F238E27FC236}">
                <a16:creationId xmlns:a16="http://schemas.microsoft.com/office/drawing/2014/main" id="{089C4653-164D-460A-B8BF-0A8DC78315E3}"/>
              </a:ext>
            </a:extLst>
          </p:cNvPr>
          <p:cNvSpPr/>
          <p:nvPr/>
        </p:nvSpPr>
        <p:spPr>
          <a:xfrm>
            <a:off x="578311" y="163472"/>
            <a:ext cx="11035393" cy="1107996"/>
          </a:xfrm>
          <a:prstGeom prst="rect">
            <a:avLst/>
          </a:prstGeom>
          <a:noFill/>
        </p:spPr>
        <p:txBody>
          <a:bodyPr wrap="none" lIns="91440" tIns="45720" rIns="91440" bIns="45720">
            <a:spAutoFit/>
          </a:bodyPr>
          <a:lstStyle/>
          <a:p>
            <a:pPr algn="ct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מציאת כיול פרמטרים אופטימלי </a:t>
            </a:r>
            <a:r>
              <a:rPr lang="en-US"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IF</a:t>
            </a:r>
            <a:endParaRPr lang="en-US" sz="4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3" name="תיבת טקסט 2">
            <a:extLst>
              <a:ext uri="{FF2B5EF4-FFF2-40B4-BE49-F238E27FC236}">
                <a16:creationId xmlns:a16="http://schemas.microsoft.com/office/drawing/2014/main" id="{15196446-31F7-4CD5-AA1C-04606EB8A063}"/>
              </a:ext>
            </a:extLst>
          </p:cNvPr>
          <p:cNvSpPr txBox="1"/>
          <p:nvPr/>
        </p:nvSpPr>
        <p:spPr>
          <a:xfrm>
            <a:off x="491296" y="5458057"/>
            <a:ext cx="4114800" cy="923330"/>
          </a:xfrm>
          <a:prstGeom prst="rect">
            <a:avLst/>
          </a:prstGeom>
          <a:noFill/>
        </p:spPr>
        <p:txBody>
          <a:bodyPr wrap="square" rtlCol="1">
            <a:spAutoFit/>
          </a:bodyPr>
          <a:lstStyle/>
          <a:p>
            <a:pPr algn="l" rtl="0"/>
            <a:r>
              <a:rPr lang="en-US" b="1" dirty="0">
                <a:solidFill>
                  <a:srgbClr val="00B0F0"/>
                </a:solidFill>
              </a:rPr>
              <a:t>Original Dataset</a:t>
            </a:r>
            <a:endParaRPr lang="he-IL" b="1" dirty="0">
              <a:solidFill>
                <a:srgbClr val="00B0F0"/>
              </a:solidFill>
            </a:endParaRPr>
          </a:p>
          <a:p>
            <a:pPr algn="l" rtl="0"/>
            <a:r>
              <a:rPr lang="en-US" b="1" dirty="0">
                <a:solidFill>
                  <a:srgbClr val="00B050"/>
                </a:solidFill>
              </a:rPr>
              <a:t>Extended Dataset</a:t>
            </a:r>
          </a:p>
          <a:p>
            <a:pPr algn="l" rtl="0"/>
            <a:r>
              <a:rPr lang="en-US" b="1" dirty="0">
                <a:solidFill>
                  <a:srgbClr val="FF0000"/>
                </a:solidFill>
              </a:rPr>
              <a:t>Optimal Params Tuning &amp; its F1score </a:t>
            </a:r>
            <a:endParaRPr lang="he-IL" b="1" dirty="0">
              <a:solidFill>
                <a:srgbClr val="FF0000"/>
              </a:solidFill>
            </a:endParaRPr>
          </a:p>
        </p:txBody>
      </p:sp>
      <p:grpSp>
        <p:nvGrpSpPr>
          <p:cNvPr id="13" name="קבוצה 12">
            <a:extLst>
              <a:ext uri="{FF2B5EF4-FFF2-40B4-BE49-F238E27FC236}">
                <a16:creationId xmlns:a16="http://schemas.microsoft.com/office/drawing/2014/main" id="{441D1F1A-BCE7-4F36-A26B-BD75C3145E3D}"/>
              </a:ext>
            </a:extLst>
          </p:cNvPr>
          <p:cNvGrpSpPr/>
          <p:nvPr/>
        </p:nvGrpSpPr>
        <p:grpSpPr>
          <a:xfrm>
            <a:off x="1423300" y="1348977"/>
            <a:ext cx="9538109" cy="4599327"/>
            <a:chOff x="1423300" y="1348977"/>
            <a:chExt cx="9538109" cy="4599327"/>
          </a:xfrm>
        </p:grpSpPr>
        <p:pic>
          <p:nvPicPr>
            <p:cNvPr id="15" name="תמונה 14">
              <a:extLst>
                <a:ext uri="{FF2B5EF4-FFF2-40B4-BE49-F238E27FC236}">
                  <a16:creationId xmlns:a16="http://schemas.microsoft.com/office/drawing/2014/main" id="{D905197C-477F-4C3F-966B-D1922DDE001A}"/>
                </a:ext>
              </a:extLst>
            </p:cNvPr>
            <p:cNvPicPr/>
            <p:nvPr/>
          </p:nvPicPr>
          <p:blipFill>
            <a:blip r:embed="rId3"/>
            <a:stretch>
              <a:fillRect/>
            </a:stretch>
          </p:blipFill>
          <p:spPr>
            <a:xfrm>
              <a:off x="1423300" y="1348977"/>
              <a:ext cx="8935528" cy="3609282"/>
            </a:xfrm>
            <a:prstGeom prst="rect">
              <a:avLst/>
            </a:prstGeom>
            <a:ln w="38100">
              <a:solidFill>
                <a:srgbClr val="00B0F0"/>
              </a:solidFill>
            </a:ln>
          </p:spPr>
        </p:pic>
        <p:pic>
          <p:nvPicPr>
            <p:cNvPr id="16" name="תמונה 15">
              <a:extLst>
                <a:ext uri="{FF2B5EF4-FFF2-40B4-BE49-F238E27FC236}">
                  <a16:creationId xmlns:a16="http://schemas.microsoft.com/office/drawing/2014/main" id="{C593EE3B-4EAC-47CD-9AA3-1E3AA17928CE}"/>
                </a:ext>
              </a:extLst>
            </p:cNvPr>
            <p:cNvPicPr/>
            <p:nvPr/>
          </p:nvPicPr>
          <p:blipFill>
            <a:blip r:embed="rId4"/>
            <a:stretch>
              <a:fillRect/>
            </a:stretch>
          </p:blipFill>
          <p:spPr>
            <a:xfrm>
              <a:off x="4038600" y="2271064"/>
              <a:ext cx="6922809" cy="3677240"/>
            </a:xfrm>
            <a:prstGeom prst="rect">
              <a:avLst/>
            </a:prstGeom>
            <a:ln w="38100">
              <a:solidFill>
                <a:srgbClr val="00B050"/>
              </a:solidFill>
            </a:ln>
          </p:spPr>
        </p:pic>
      </p:grpSp>
      <p:grpSp>
        <p:nvGrpSpPr>
          <p:cNvPr id="19" name="קבוצה 18">
            <a:extLst>
              <a:ext uri="{FF2B5EF4-FFF2-40B4-BE49-F238E27FC236}">
                <a16:creationId xmlns:a16="http://schemas.microsoft.com/office/drawing/2014/main" id="{C01B90F3-0213-40B9-9123-3123D8551812}"/>
              </a:ext>
            </a:extLst>
          </p:cNvPr>
          <p:cNvGrpSpPr/>
          <p:nvPr/>
        </p:nvGrpSpPr>
        <p:grpSpPr>
          <a:xfrm>
            <a:off x="1400627" y="4012317"/>
            <a:ext cx="5111384" cy="1945538"/>
            <a:chOff x="1400627" y="4012317"/>
            <a:chExt cx="5111384" cy="1945538"/>
          </a:xfrm>
        </p:grpSpPr>
        <p:sp>
          <p:nvSpPr>
            <p:cNvPr id="17" name="מלבן 16">
              <a:extLst>
                <a:ext uri="{FF2B5EF4-FFF2-40B4-BE49-F238E27FC236}">
                  <a16:creationId xmlns:a16="http://schemas.microsoft.com/office/drawing/2014/main" id="{37ACB674-5B0B-4F2E-9F40-6BE41F0C159C}"/>
                </a:ext>
              </a:extLst>
            </p:cNvPr>
            <p:cNvSpPr/>
            <p:nvPr/>
          </p:nvSpPr>
          <p:spPr>
            <a:xfrm>
              <a:off x="1400627" y="4012317"/>
              <a:ext cx="2035392" cy="945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extLst>
                <a:ext uri="{FF2B5EF4-FFF2-40B4-BE49-F238E27FC236}">
                  <a16:creationId xmlns:a16="http://schemas.microsoft.com/office/drawing/2014/main" id="{6C780CE2-EFBB-4872-828F-1B0865898F2E}"/>
                </a:ext>
              </a:extLst>
            </p:cNvPr>
            <p:cNvSpPr/>
            <p:nvPr/>
          </p:nvSpPr>
          <p:spPr>
            <a:xfrm>
              <a:off x="4015927" y="4945511"/>
              <a:ext cx="2496084" cy="1012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1481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כותרת תחתונה 3">
            <a:extLst>
              <a:ext uri="{FF2B5EF4-FFF2-40B4-BE49-F238E27FC236}">
                <a16:creationId xmlns:a16="http://schemas.microsoft.com/office/drawing/2014/main" id="{8AAE96EB-18A7-472F-A01E-41C7DFD52ADD}"/>
              </a:ext>
            </a:extLst>
          </p:cNvPr>
          <p:cNvSpPr>
            <a:spLocks noGrp="1"/>
          </p:cNvSpPr>
          <p:nvPr>
            <p:ph type="ftr" sz="quarter" idx="11"/>
          </p:nvPr>
        </p:nvSpPr>
        <p:spPr/>
        <p:txBody>
          <a:bodyPr/>
          <a:lstStyle/>
          <a:p>
            <a:r>
              <a:rPr lang="he-IL"/>
              <a:t>מעבדת </a:t>
            </a:r>
            <a:r>
              <a:rPr lang="en-US"/>
              <a:t>NSSL</a:t>
            </a:r>
            <a:endParaRPr lang="he-IL"/>
          </a:p>
        </p:txBody>
      </p:sp>
      <p:sp>
        <p:nvSpPr>
          <p:cNvPr id="5" name="מציין מיקום של מספר שקופית 4">
            <a:extLst>
              <a:ext uri="{FF2B5EF4-FFF2-40B4-BE49-F238E27FC236}">
                <a16:creationId xmlns:a16="http://schemas.microsoft.com/office/drawing/2014/main" id="{46D08F93-EA08-4107-814D-BFC114635E02}"/>
              </a:ext>
            </a:extLst>
          </p:cNvPr>
          <p:cNvSpPr>
            <a:spLocks noGrp="1"/>
          </p:cNvSpPr>
          <p:nvPr>
            <p:ph type="sldNum" sz="quarter" idx="12"/>
          </p:nvPr>
        </p:nvSpPr>
        <p:spPr/>
        <p:txBody>
          <a:bodyPr/>
          <a:lstStyle/>
          <a:p>
            <a:fld id="{BAAA9BBB-F405-417C-AE07-41F3AEF30BD1}" type="slidenum">
              <a:rPr lang="he-IL" smtClean="0"/>
              <a:t>27</a:t>
            </a:fld>
            <a:endParaRPr lang="he-IL"/>
          </a:p>
        </p:txBody>
      </p:sp>
      <p:sp>
        <p:nvSpPr>
          <p:cNvPr id="6" name="מלבן 5">
            <a:extLst>
              <a:ext uri="{FF2B5EF4-FFF2-40B4-BE49-F238E27FC236}">
                <a16:creationId xmlns:a16="http://schemas.microsoft.com/office/drawing/2014/main" id="{089C4653-164D-460A-B8BF-0A8DC78315E3}"/>
              </a:ext>
            </a:extLst>
          </p:cNvPr>
          <p:cNvSpPr/>
          <p:nvPr/>
        </p:nvSpPr>
        <p:spPr>
          <a:xfrm>
            <a:off x="2185321" y="163472"/>
            <a:ext cx="7821372" cy="1107996"/>
          </a:xfrm>
          <a:prstGeom prst="rect">
            <a:avLst/>
          </a:prstGeom>
          <a:noFill/>
        </p:spPr>
        <p:txBody>
          <a:bodyPr wrap="none" lIns="91440" tIns="45720" rIns="91440" bIns="45720">
            <a:spAutoFit/>
          </a:bodyPr>
          <a:lstStyle/>
          <a:p>
            <a:pPr algn="ct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יישום התוכנה בזמן אמת</a:t>
            </a:r>
            <a:endParaRPr lang="en-US" sz="4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7" name="TextBox 4">
            <a:extLst>
              <a:ext uri="{FF2B5EF4-FFF2-40B4-BE49-F238E27FC236}">
                <a16:creationId xmlns:a16="http://schemas.microsoft.com/office/drawing/2014/main" id="{1A08AD4F-615F-4C81-A92F-5A511BD98BB5}"/>
              </a:ext>
            </a:extLst>
          </p:cNvPr>
          <p:cNvSpPr txBox="1"/>
          <p:nvPr/>
        </p:nvSpPr>
        <p:spPr>
          <a:xfrm>
            <a:off x="0" y="1399347"/>
            <a:ext cx="11950699" cy="1569660"/>
          </a:xfrm>
          <a:prstGeom prst="rect">
            <a:avLst/>
          </a:prstGeom>
          <a:noFill/>
        </p:spPr>
        <p:txBody>
          <a:bodyPr wrap="square" rtlCol="1">
            <a:spAutoFit/>
          </a:bodyPr>
          <a:lstStyle/>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דגימות בזמן אמת נבדקות במקבצים של 5, </a:t>
            </a:r>
            <a:r>
              <a:rPr lang="he-IL" sz="3200" b="1" dirty="0">
                <a:latin typeface="Cambria" panose="02040503050406030204" pitchFamily="18" charset="0"/>
                <a:ea typeface="Cambria" panose="02040503050406030204" pitchFamily="18" charset="0"/>
                <a:cs typeface="David" panose="020E0502060401010101" pitchFamily="34" charset="-79"/>
              </a:rPr>
              <a:t>אם כולן אנומליות יש התרעה</a:t>
            </a:r>
            <a:r>
              <a:rPr lang="he-IL" sz="3200" dirty="0">
                <a:latin typeface="Cambria" panose="02040503050406030204" pitchFamily="18" charset="0"/>
                <a:ea typeface="Cambria" panose="02040503050406030204" pitchFamily="18" charset="0"/>
                <a:cs typeface="David" panose="020E0502060401010101" pitchFamily="34" charset="-79"/>
              </a:rPr>
              <a:t>.</a:t>
            </a:r>
            <a:br>
              <a:rPr lang="en-US" sz="3200" dirty="0">
                <a:latin typeface="Cambria" panose="02040503050406030204" pitchFamily="18" charset="0"/>
                <a:ea typeface="Cambria" panose="02040503050406030204" pitchFamily="18" charset="0"/>
                <a:cs typeface="David" panose="020E0502060401010101" pitchFamily="34" charset="-79"/>
              </a:rPr>
            </a:br>
            <a:r>
              <a:rPr lang="he-IL" sz="3200" dirty="0">
                <a:latin typeface="Cambria" panose="02040503050406030204" pitchFamily="18" charset="0"/>
                <a:ea typeface="Cambria" panose="02040503050406030204" pitchFamily="18" charset="0"/>
                <a:cs typeface="David" panose="020E0502060401010101" pitchFamily="34" charset="-79"/>
              </a:rPr>
              <a:t>זהו תנאי מחמיר להתרעה מאשר בדיקה על כל דוגמה בנפרד.</a:t>
            </a:r>
            <a:br>
              <a:rPr lang="en-US" sz="3200" dirty="0">
                <a:latin typeface="Cambria" panose="02040503050406030204" pitchFamily="18" charset="0"/>
                <a:ea typeface="Cambria" panose="02040503050406030204" pitchFamily="18" charset="0"/>
                <a:cs typeface="David" panose="020E0502060401010101" pitchFamily="34" charset="-79"/>
              </a:rPr>
            </a:br>
            <a:r>
              <a:rPr lang="he-IL" sz="3200" dirty="0">
                <a:latin typeface="Cambria" panose="02040503050406030204" pitchFamily="18" charset="0"/>
                <a:ea typeface="Cambria" panose="02040503050406030204" pitchFamily="18" charset="0"/>
                <a:cs typeface="David" panose="020E0502060401010101" pitchFamily="34" charset="-79"/>
              </a:rPr>
              <a:t>בכך נחסכות התרעות שווא מעטות שעשויות לקרות.</a:t>
            </a:r>
          </a:p>
        </p:txBody>
      </p:sp>
    </p:spTree>
    <p:extLst>
      <p:ext uri="{BB962C8B-B14F-4D97-AF65-F5344CB8AC3E}">
        <p14:creationId xmlns:p14="http://schemas.microsoft.com/office/powerpoint/2010/main" val="1461667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33963287-155B-49B4-9CF9-BBB1E54E9F43}"/>
              </a:ext>
            </a:extLst>
          </p:cNvPr>
          <p:cNvSpPr/>
          <p:nvPr/>
        </p:nvSpPr>
        <p:spPr>
          <a:xfrm>
            <a:off x="2185315" y="2598003"/>
            <a:ext cx="7821372" cy="2215991"/>
          </a:xfrm>
          <a:prstGeom prst="rect">
            <a:avLst/>
          </a:prstGeom>
          <a:noFill/>
        </p:spPr>
        <p:txBody>
          <a:bodyPr wrap="none" lIns="91440" tIns="45720" rIns="91440" bIns="45720">
            <a:spAutoFit/>
          </a:bodyPr>
          <a:lstStyle/>
          <a:p>
            <a:pPr algn="ct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יישום התוכנה בזמן אמת</a:t>
            </a:r>
            <a:endParaRPr lang="en-US" sz="4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a:p>
            <a:pPr marL="571500" indent="-571500" algn="ctr">
              <a:buFont typeface="Courier New" panose="02070309020205020404" pitchFamily="49" charset="0"/>
              <a:buChar char="o"/>
            </a:pPr>
            <a:r>
              <a:rPr lang="he-IL" sz="3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עם </a:t>
            </a:r>
            <a:r>
              <a:rPr lang="en-US" sz="3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Random Forest</a:t>
            </a:r>
            <a:br>
              <a:rPr lang="en-US" sz="3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br>
            <a:r>
              <a:rPr lang="he-IL" sz="3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מהירות </a:t>
            </a:r>
            <a:r>
              <a:rPr lang="en-US" sz="3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x3</a:t>
            </a:r>
            <a:endParaRPr lang="he-IL" sz="3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9977CCCF-72EA-4C84-8BFF-C56E29C74204}"/>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FA3B71B6-2DB3-4A53-922D-290FA615F8E9}"/>
              </a:ext>
            </a:extLst>
          </p:cNvPr>
          <p:cNvSpPr>
            <a:spLocks noGrp="1"/>
          </p:cNvSpPr>
          <p:nvPr>
            <p:ph type="sldNum" sz="quarter" idx="12"/>
          </p:nvPr>
        </p:nvSpPr>
        <p:spPr/>
        <p:txBody>
          <a:bodyPr/>
          <a:lstStyle/>
          <a:p>
            <a:fld id="{BAAA9BBB-F405-417C-AE07-41F3AEF30BD1}" type="slidenum">
              <a:rPr lang="he-IL" smtClean="0"/>
              <a:t>28</a:t>
            </a:fld>
            <a:endParaRPr lang="he-IL"/>
          </a:p>
        </p:txBody>
      </p:sp>
    </p:spTree>
    <p:extLst>
      <p:ext uri="{BB962C8B-B14F-4D97-AF65-F5344CB8AC3E}">
        <p14:creationId xmlns:p14="http://schemas.microsoft.com/office/powerpoint/2010/main" val="2216821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29</a:t>
            </a:fld>
            <a:endParaRPr lang="he-IL"/>
          </a:p>
        </p:txBody>
      </p:sp>
      <p:sp>
        <p:nvSpPr>
          <p:cNvPr id="4" name="מלבן 3">
            <a:extLst>
              <a:ext uri="{FF2B5EF4-FFF2-40B4-BE49-F238E27FC236}">
                <a16:creationId xmlns:a16="http://schemas.microsoft.com/office/drawing/2014/main" id="{77FAC8F1-CCC1-4D84-9AEE-03D4A2C093A2}"/>
              </a:ext>
            </a:extLst>
          </p:cNvPr>
          <p:cNvSpPr/>
          <p:nvPr/>
        </p:nvSpPr>
        <p:spPr>
          <a:xfrm>
            <a:off x="629393" y="6436361"/>
            <a:ext cx="5379521" cy="338554"/>
          </a:xfrm>
          <a:prstGeom prst="rect">
            <a:avLst/>
          </a:prstGeom>
        </p:spPr>
        <p:txBody>
          <a:bodyPr wrap="square">
            <a:spAutoFit/>
          </a:bodyPr>
          <a:lstStyle/>
          <a:p>
            <a:pPr algn="ctr" rtl="0"/>
            <a:r>
              <a:rPr lang="en-US" sz="1600" dirty="0">
                <a:latin typeface="Cambria" panose="02040503050406030204" pitchFamily="18" charset="0"/>
                <a:ea typeface="Cambria" panose="02040503050406030204" pitchFamily="18" charset="0"/>
                <a:cs typeface="David" panose="020E0502060401010101" pitchFamily="34" charset="-79"/>
              </a:rPr>
              <a:t>* {0=Norm, 1=HTTP-Flood, 2=Slowloris, 3=PoD}</a:t>
            </a:r>
            <a:endParaRPr lang="he-IL" sz="1600" dirty="0">
              <a:latin typeface="Cambria" panose="02040503050406030204" pitchFamily="18" charset="0"/>
              <a:ea typeface="Cambria" panose="02040503050406030204" pitchFamily="18" charset="0"/>
              <a:cs typeface="David" panose="020E0502060401010101" pitchFamily="34" charset="-79"/>
            </a:endParaRPr>
          </a:p>
        </p:txBody>
      </p:sp>
      <p:sp>
        <p:nvSpPr>
          <p:cNvPr id="6" name="מלבן 5">
            <a:extLst>
              <a:ext uri="{FF2B5EF4-FFF2-40B4-BE49-F238E27FC236}">
                <a16:creationId xmlns:a16="http://schemas.microsoft.com/office/drawing/2014/main" id="{BB7D05FF-A540-4471-9D15-D712A96F4AE0}"/>
              </a:ext>
            </a:extLst>
          </p:cNvPr>
          <p:cNvSpPr/>
          <p:nvPr/>
        </p:nvSpPr>
        <p:spPr>
          <a:xfrm>
            <a:off x="10194965" y="593970"/>
            <a:ext cx="1434935" cy="523220"/>
          </a:xfrm>
          <a:prstGeom prst="rect">
            <a:avLst/>
          </a:prstGeom>
        </p:spPr>
        <p:txBody>
          <a:bodyPr wrap="square">
            <a:spAutoFit/>
          </a:bodyPr>
          <a:lstStyle/>
          <a:p>
            <a:pPr algn="ctr" rtl="0"/>
            <a:r>
              <a:rPr lang="en-US" sz="1400" dirty="0">
                <a:solidFill>
                  <a:schemeClr val="bg1"/>
                </a:solidFill>
                <a:latin typeface="Cambria" panose="02040503050406030204" pitchFamily="18" charset="0"/>
                <a:ea typeface="Cambria" panose="02040503050406030204" pitchFamily="18" charset="0"/>
                <a:cs typeface="David" panose="020E0502060401010101" pitchFamily="34" charset="-79"/>
              </a:rPr>
              <a:t>USERS &amp;</a:t>
            </a:r>
          </a:p>
          <a:p>
            <a:pPr algn="ctr" rtl="0"/>
            <a:r>
              <a:rPr lang="en-US" sz="1400" dirty="0">
                <a:solidFill>
                  <a:schemeClr val="bg1"/>
                </a:solidFill>
                <a:latin typeface="Cambria" panose="02040503050406030204" pitchFamily="18" charset="0"/>
                <a:ea typeface="Cambria" panose="02040503050406030204" pitchFamily="18" charset="0"/>
                <a:cs typeface="David" panose="020E0502060401010101" pitchFamily="34" charset="-79"/>
              </a:rPr>
              <a:t>ATTACKER</a:t>
            </a:r>
            <a:endParaRPr lang="he-IL" sz="1400" dirty="0">
              <a:solidFill>
                <a:schemeClr val="bg1"/>
              </a:solidFill>
              <a:latin typeface="Cambria" panose="02040503050406030204" pitchFamily="18" charset="0"/>
              <a:ea typeface="Cambria" panose="02040503050406030204" pitchFamily="18" charset="0"/>
              <a:cs typeface="David" panose="020E0502060401010101" pitchFamily="34" charset="-79"/>
            </a:endParaRPr>
          </a:p>
        </p:txBody>
      </p:sp>
      <p:sp>
        <p:nvSpPr>
          <p:cNvPr id="7" name="מלבן 6">
            <a:extLst>
              <a:ext uri="{FF2B5EF4-FFF2-40B4-BE49-F238E27FC236}">
                <a16:creationId xmlns:a16="http://schemas.microsoft.com/office/drawing/2014/main" id="{04BB9A8E-52EA-4859-8EA6-63956CE60118}"/>
              </a:ext>
            </a:extLst>
          </p:cNvPr>
          <p:cNvSpPr/>
          <p:nvPr/>
        </p:nvSpPr>
        <p:spPr>
          <a:xfrm>
            <a:off x="3847605" y="593192"/>
            <a:ext cx="2137559" cy="307777"/>
          </a:xfrm>
          <a:prstGeom prst="rect">
            <a:avLst/>
          </a:prstGeom>
        </p:spPr>
        <p:txBody>
          <a:bodyPr wrap="square">
            <a:spAutoFit/>
          </a:bodyPr>
          <a:lstStyle/>
          <a:p>
            <a:r>
              <a:rPr lang="en-US" sz="1400" dirty="0">
                <a:solidFill>
                  <a:schemeClr val="bg1"/>
                </a:solidFill>
                <a:latin typeface="Cambria" panose="02040503050406030204" pitchFamily="18" charset="0"/>
                <a:ea typeface="Cambria" panose="02040503050406030204" pitchFamily="18" charset="0"/>
                <a:cs typeface="David" panose="020E0502060401010101" pitchFamily="34" charset="-79"/>
              </a:rPr>
              <a:t>ATTACKS DETECTOR RF</a:t>
            </a:r>
            <a:endParaRPr lang="he-IL" sz="1400" dirty="0">
              <a:solidFill>
                <a:schemeClr val="bg1"/>
              </a:solidFill>
              <a:latin typeface="Cambria" panose="02040503050406030204" pitchFamily="18" charset="0"/>
              <a:ea typeface="Cambria" panose="02040503050406030204" pitchFamily="18" charset="0"/>
              <a:cs typeface="David" panose="020E0502060401010101" pitchFamily="34" charset="-79"/>
            </a:endParaRPr>
          </a:p>
        </p:txBody>
      </p:sp>
      <p:sp>
        <p:nvSpPr>
          <p:cNvPr id="8" name="מלבן 7">
            <a:extLst>
              <a:ext uri="{FF2B5EF4-FFF2-40B4-BE49-F238E27FC236}">
                <a16:creationId xmlns:a16="http://schemas.microsoft.com/office/drawing/2014/main" id="{748AC758-B757-4A98-97D2-FB44F668915A}"/>
              </a:ext>
            </a:extLst>
          </p:cNvPr>
          <p:cNvSpPr/>
          <p:nvPr/>
        </p:nvSpPr>
        <p:spPr>
          <a:xfrm>
            <a:off x="907728" y="2598003"/>
            <a:ext cx="10376559" cy="2123658"/>
          </a:xfrm>
          <a:prstGeom prst="rect">
            <a:avLst/>
          </a:prstGeom>
          <a:noFill/>
        </p:spPr>
        <p:txBody>
          <a:bodyPr wrap="none" lIns="91440" tIns="45720" rIns="91440" bIns="45720">
            <a:spAutoFit/>
          </a:bodyPr>
          <a:lstStyle/>
          <a:p>
            <a:pPr algn="ct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פה הייתה אמורה לבוא סימולציה</a:t>
            </a:r>
          </a:p>
          <a:p>
            <a:pPr algn="ctr"/>
            <a:r>
              <a:rPr lang="he-IL" sz="6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כבדה מדי להגשה ה-</a:t>
            </a:r>
            <a:r>
              <a:rPr lang="en-US" sz="660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L</a:t>
            </a:r>
            <a:r>
              <a:rPr lang="en-US" sz="66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abadmin</a:t>
            </a:r>
            <a:endParaRPr lang="he-IL" sz="3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Tree>
    <p:extLst>
      <p:ext uri="{BB962C8B-B14F-4D97-AF65-F5344CB8AC3E}">
        <p14:creationId xmlns:p14="http://schemas.microsoft.com/office/powerpoint/2010/main" val="177988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3602377" y="163472"/>
            <a:ext cx="4987263"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מטרת הפרויקט</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E92319D3-C276-407F-BA53-C9608E8DB14F}"/>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F1FCF91-0C0A-40BA-AF26-9A913C9328B9}"/>
              </a:ext>
            </a:extLst>
          </p:cNvPr>
          <p:cNvSpPr>
            <a:spLocks noGrp="1"/>
          </p:cNvSpPr>
          <p:nvPr>
            <p:ph type="sldNum" sz="quarter" idx="12"/>
          </p:nvPr>
        </p:nvSpPr>
        <p:spPr/>
        <p:txBody>
          <a:bodyPr/>
          <a:lstStyle/>
          <a:p>
            <a:fld id="{BAAA9BBB-F405-417C-AE07-41F3AEF30BD1}" type="slidenum">
              <a:rPr lang="he-IL" smtClean="0"/>
              <a:t>3</a:t>
            </a:fld>
            <a:endParaRPr lang="he-IL"/>
          </a:p>
        </p:txBody>
      </p:sp>
      <p:sp>
        <p:nvSpPr>
          <p:cNvPr id="6" name="TextBox 4">
            <a:extLst>
              <a:ext uri="{FF2B5EF4-FFF2-40B4-BE49-F238E27FC236}">
                <a16:creationId xmlns:a16="http://schemas.microsoft.com/office/drawing/2014/main" id="{490A802A-BBC6-452F-BF3B-55AA87B76193}"/>
              </a:ext>
            </a:extLst>
          </p:cNvPr>
          <p:cNvSpPr txBox="1"/>
          <p:nvPr/>
        </p:nvSpPr>
        <p:spPr>
          <a:xfrm>
            <a:off x="351183" y="1551751"/>
            <a:ext cx="11489633" cy="2554545"/>
          </a:xfrm>
          <a:prstGeom prst="rect">
            <a:avLst/>
          </a:prstGeom>
          <a:noFill/>
        </p:spPr>
        <p:txBody>
          <a:bodyPr wrap="square" rtlCol="1">
            <a:spAutoFit/>
          </a:bodyPr>
          <a:lstStyle/>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מטרת הפרויקט היא להוות הוכחת היתכנות לשימוש במערכות לומדות בכלי לזיהוי מתקפות רשת, לשם חיזוק חגורת ההגנה של מכשירי </a:t>
            </a:r>
            <a:r>
              <a:rPr lang="en-US" sz="3200" dirty="0">
                <a:latin typeface="Cambria" panose="02040503050406030204" pitchFamily="18" charset="0"/>
                <a:ea typeface="Cambria" panose="02040503050406030204" pitchFamily="18" charset="0"/>
                <a:cs typeface="David" panose="020E0502060401010101" pitchFamily="34" charset="-79"/>
              </a:rPr>
              <a:t>IoT</a:t>
            </a:r>
            <a:r>
              <a:rPr lang="he-IL" sz="3200" dirty="0">
                <a:latin typeface="Cambria" panose="02040503050406030204" pitchFamily="18" charset="0"/>
                <a:ea typeface="Cambria" panose="02040503050406030204" pitchFamily="18" charset="0"/>
                <a:cs typeface="David" panose="020E0502060401010101" pitchFamily="34" charset="-79"/>
              </a:rPr>
              <a:t>. </a:t>
            </a:r>
          </a:p>
          <a:p>
            <a:pPr marL="457200" indent="-457200">
              <a:buFont typeface="Arial" panose="020B0604020202020204" pitchFamily="34" charset="0"/>
              <a:buChar char="•"/>
            </a:pPr>
            <a:endParaRPr lang="he-IL" sz="32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תוצר הפרויקט הינו תוכנה שניתן להעלות על גבי מכשיר </a:t>
            </a:r>
            <a:r>
              <a:rPr lang="en-US" sz="3200" dirty="0">
                <a:latin typeface="Cambria" panose="02040503050406030204" pitchFamily="18" charset="0"/>
                <a:ea typeface="Cambria" panose="02040503050406030204" pitchFamily="18" charset="0"/>
                <a:cs typeface="David" panose="020E0502060401010101" pitchFamily="34" charset="-79"/>
              </a:rPr>
              <a:t>IoT</a:t>
            </a:r>
            <a:r>
              <a:rPr lang="he-IL" sz="3200" dirty="0">
                <a:latin typeface="Cambria" panose="02040503050406030204" pitchFamily="18" charset="0"/>
                <a:ea typeface="Cambria" panose="02040503050406030204" pitchFamily="18" charset="0"/>
                <a:cs typeface="David" panose="020E0502060401010101" pitchFamily="34" charset="-79"/>
              </a:rPr>
              <a:t> ולבצע באמצעותה ניתוח או זיהוי של תקיפות רשת בזמן אמת.</a:t>
            </a:r>
          </a:p>
        </p:txBody>
      </p:sp>
    </p:spTree>
    <p:extLst>
      <p:ext uri="{BB962C8B-B14F-4D97-AF65-F5344CB8AC3E}">
        <p14:creationId xmlns:p14="http://schemas.microsoft.com/office/powerpoint/2010/main" val="748981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3345933" y="163472"/>
            <a:ext cx="5500159"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האם יש </a:t>
            </a:r>
            <a:r>
              <a:rPr lang="en-US"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overfit</a:t>
            </a: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a:xfrm>
            <a:off x="4038600" y="6356350"/>
            <a:ext cx="4114800" cy="365125"/>
          </a:xfrm>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a:xfrm>
            <a:off x="838200" y="6356350"/>
            <a:ext cx="2743200" cy="365125"/>
          </a:xfrm>
        </p:spPr>
        <p:txBody>
          <a:bodyPr/>
          <a:lstStyle/>
          <a:p>
            <a:fld id="{BAAA9BBB-F405-417C-AE07-41F3AEF30BD1}" type="slidenum">
              <a:rPr lang="he-IL" smtClean="0"/>
              <a:t>30</a:t>
            </a:fld>
            <a:endParaRPr lang="he-IL"/>
          </a:p>
        </p:txBody>
      </p:sp>
      <p:sp>
        <p:nvSpPr>
          <p:cNvPr id="5" name="TextBox 4">
            <a:extLst>
              <a:ext uri="{FF2B5EF4-FFF2-40B4-BE49-F238E27FC236}">
                <a16:creationId xmlns:a16="http://schemas.microsoft.com/office/drawing/2014/main" id="{7401B665-3DC1-4A1E-911B-515E794071DD}"/>
              </a:ext>
            </a:extLst>
          </p:cNvPr>
          <p:cNvSpPr txBox="1"/>
          <p:nvPr/>
        </p:nvSpPr>
        <p:spPr>
          <a:xfrm>
            <a:off x="292100" y="1399347"/>
            <a:ext cx="11658599" cy="3416320"/>
          </a:xfrm>
          <a:prstGeom prst="rect">
            <a:avLst/>
          </a:prstGeom>
          <a:noFill/>
        </p:spPr>
        <p:txBody>
          <a:bodyPr wrap="square" rtlCol="1">
            <a:spAutoFit/>
          </a:bodyPr>
          <a:lstStyle/>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תוצאות טובות ב-</a:t>
            </a:r>
            <a:r>
              <a:rPr lang="en-US" sz="2400" dirty="0">
                <a:latin typeface="Cambria" panose="02040503050406030204" pitchFamily="18" charset="0"/>
                <a:ea typeface="Cambria" panose="02040503050406030204" pitchFamily="18" charset="0"/>
                <a:cs typeface="David" panose="020E0502060401010101" pitchFamily="34" charset="-79"/>
              </a:rPr>
              <a:t>cross-validation</a:t>
            </a:r>
            <a:r>
              <a:rPr lang="he-IL" sz="2400" dirty="0">
                <a:latin typeface="Cambria" panose="02040503050406030204" pitchFamily="18" charset="0"/>
                <a:ea typeface="Cambria" panose="02040503050406030204" pitchFamily="18" charset="0"/>
                <a:cs typeface="David" panose="020E0502060401010101" pitchFamily="34" charset="-79"/>
              </a:rPr>
              <a:t> אמורות להעיד שאין </a:t>
            </a:r>
            <a:r>
              <a:rPr lang="en-US" sz="2400" dirty="0">
                <a:latin typeface="Cambria" panose="02040503050406030204" pitchFamily="18" charset="0"/>
                <a:ea typeface="Cambria" panose="02040503050406030204" pitchFamily="18" charset="0"/>
                <a:cs typeface="David" panose="020E0502060401010101" pitchFamily="34" charset="-79"/>
              </a:rPr>
              <a:t>overfit</a:t>
            </a:r>
            <a:r>
              <a:rPr lang="he-IL" sz="2400" dirty="0">
                <a:latin typeface="Cambria" panose="02040503050406030204" pitchFamily="18" charset="0"/>
                <a:ea typeface="Cambria" panose="02040503050406030204" pitchFamily="18" charset="0"/>
                <a:cs typeface="David" panose="020E0502060401010101" pitchFamily="34" charset="-79"/>
              </a:rPr>
              <a:t>.</a:t>
            </a:r>
          </a:p>
          <a:p>
            <a:pPr marL="457200" indent="-457200">
              <a:buFont typeface="Arial" panose="020B0604020202020204" pitchFamily="34" charset="0"/>
              <a:buChar char="•"/>
            </a:pPr>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בכל זאת, </a:t>
            </a:r>
            <a:br>
              <a:rPr lang="en-US" sz="2400" dirty="0">
                <a:latin typeface="Cambria" panose="02040503050406030204" pitchFamily="18" charset="0"/>
                <a:ea typeface="Cambria" panose="02040503050406030204" pitchFamily="18" charset="0"/>
                <a:cs typeface="David" panose="020E0502060401010101" pitchFamily="34" charset="-79"/>
              </a:rPr>
            </a:br>
            <a:r>
              <a:rPr lang="he-IL" sz="2400" dirty="0">
                <a:latin typeface="Cambria" panose="02040503050406030204" pitchFamily="18" charset="0"/>
                <a:ea typeface="Cambria" panose="02040503050406030204" pitchFamily="18" charset="0"/>
                <a:cs typeface="David" panose="020E0502060401010101" pitchFamily="34" charset="-79"/>
              </a:rPr>
              <a:t>בוצעו סימולציות כדי לוודא שאין </a:t>
            </a:r>
            <a:r>
              <a:rPr lang="en-US" sz="2400" dirty="0">
                <a:latin typeface="Cambria" panose="02040503050406030204" pitchFamily="18" charset="0"/>
                <a:ea typeface="Cambria" panose="02040503050406030204" pitchFamily="18" charset="0"/>
                <a:cs typeface="David" panose="020E0502060401010101" pitchFamily="34" charset="-79"/>
              </a:rPr>
              <a:t>overfit</a:t>
            </a:r>
            <a:r>
              <a:rPr lang="he-IL" sz="2400" dirty="0">
                <a:latin typeface="Cambria" panose="02040503050406030204" pitchFamily="18" charset="0"/>
                <a:ea typeface="Cambria" panose="02040503050406030204" pitchFamily="18" charset="0"/>
                <a:cs typeface="David" panose="020E0502060401010101" pitchFamily="34" charset="-79"/>
              </a:rPr>
              <a:t> כתלות ב:</a:t>
            </a: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מספר הלקוחות שהיו במערכת בעת האימון</a:t>
            </a: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אורך הזמן בין בקשות של לקוח</a:t>
            </a: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עומק עץ הקישורים אליו צולל לקוח בשיטוטו באתר</a:t>
            </a:r>
          </a:p>
          <a:p>
            <a:pPr marL="457200" indent="-457200">
              <a:buFont typeface="Arial" panose="020B0604020202020204" pitchFamily="34" charset="0"/>
              <a:buChar char="•"/>
            </a:pPr>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בבדיקות בוצעה חריגה יזומה מהערכים שעליהם אומנו המודלים</a:t>
            </a:r>
          </a:p>
        </p:txBody>
      </p:sp>
    </p:spTree>
    <p:extLst>
      <p:ext uri="{BB962C8B-B14F-4D97-AF65-F5344CB8AC3E}">
        <p14:creationId xmlns:p14="http://schemas.microsoft.com/office/powerpoint/2010/main" val="4056877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3345933" y="163472"/>
            <a:ext cx="5500159"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האם יש </a:t>
            </a:r>
            <a:r>
              <a:rPr lang="en-US"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overfit</a:t>
            </a: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a:xfrm>
            <a:off x="4038600" y="6356350"/>
            <a:ext cx="4114800" cy="365125"/>
          </a:xfrm>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a:xfrm>
            <a:off x="838200" y="6356350"/>
            <a:ext cx="2743200" cy="365125"/>
          </a:xfrm>
        </p:spPr>
        <p:txBody>
          <a:bodyPr/>
          <a:lstStyle/>
          <a:p>
            <a:fld id="{BAAA9BBB-F405-417C-AE07-41F3AEF30BD1}" type="slidenum">
              <a:rPr lang="he-IL" smtClean="0"/>
              <a:t>31</a:t>
            </a:fld>
            <a:endParaRPr lang="he-IL"/>
          </a:p>
        </p:txBody>
      </p:sp>
      <p:sp>
        <p:nvSpPr>
          <p:cNvPr id="5" name="TextBox 4">
            <a:extLst>
              <a:ext uri="{FF2B5EF4-FFF2-40B4-BE49-F238E27FC236}">
                <a16:creationId xmlns:a16="http://schemas.microsoft.com/office/drawing/2014/main" id="{7401B665-3DC1-4A1E-911B-515E794071DD}"/>
              </a:ext>
            </a:extLst>
          </p:cNvPr>
          <p:cNvSpPr txBox="1"/>
          <p:nvPr/>
        </p:nvSpPr>
        <p:spPr>
          <a:xfrm>
            <a:off x="292100" y="1399347"/>
            <a:ext cx="11658599" cy="4524315"/>
          </a:xfrm>
          <a:prstGeom prst="rect">
            <a:avLst/>
          </a:prstGeom>
          <a:noFill/>
        </p:spPr>
        <p:txBody>
          <a:bodyPr wrap="square" rtlCol="1">
            <a:spAutoFit/>
          </a:bodyPr>
          <a:lstStyle/>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תוצאות טובות ב-</a:t>
            </a:r>
            <a:r>
              <a:rPr lang="en-US" sz="2400" dirty="0">
                <a:latin typeface="Cambria" panose="02040503050406030204" pitchFamily="18" charset="0"/>
                <a:ea typeface="Cambria" panose="02040503050406030204" pitchFamily="18" charset="0"/>
                <a:cs typeface="David" panose="020E0502060401010101" pitchFamily="34" charset="-79"/>
              </a:rPr>
              <a:t>cross-validation</a:t>
            </a:r>
            <a:r>
              <a:rPr lang="he-IL" sz="2400" dirty="0">
                <a:latin typeface="Cambria" panose="02040503050406030204" pitchFamily="18" charset="0"/>
                <a:ea typeface="Cambria" panose="02040503050406030204" pitchFamily="18" charset="0"/>
                <a:cs typeface="David" panose="020E0502060401010101" pitchFamily="34" charset="-79"/>
              </a:rPr>
              <a:t> אמורות להעיד שאין </a:t>
            </a:r>
            <a:r>
              <a:rPr lang="en-US" sz="2400" dirty="0">
                <a:latin typeface="Cambria" panose="02040503050406030204" pitchFamily="18" charset="0"/>
                <a:ea typeface="Cambria" panose="02040503050406030204" pitchFamily="18" charset="0"/>
                <a:cs typeface="David" panose="020E0502060401010101" pitchFamily="34" charset="-79"/>
              </a:rPr>
              <a:t>overfit</a:t>
            </a:r>
            <a:r>
              <a:rPr lang="he-IL" sz="2400" dirty="0">
                <a:latin typeface="Cambria" panose="02040503050406030204" pitchFamily="18" charset="0"/>
                <a:ea typeface="Cambria" panose="02040503050406030204" pitchFamily="18" charset="0"/>
                <a:cs typeface="David" panose="020E0502060401010101" pitchFamily="34" charset="-79"/>
              </a:rPr>
              <a:t>.</a:t>
            </a:r>
          </a:p>
          <a:p>
            <a:pPr marL="457200" indent="-457200">
              <a:buFont typeface="Arial" panose="020B0604020202020204" pitchFamily="34" charset="0"/>
              <a:buChar char="•"/>
            </a:pPr>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בכל זאת, </a:t>
            </a:r>
            <a:br>
              <a:rPr lang="en-US" sz="2400" dirty="0">
                <a:latin typeface="Cambria" panose="02040503050406030204" pitchFamily="18" charset="0"/>
                <a:ea typeface="Cambria" panose="02040503050406030204" pitchFamily="18" charset="0"/>
                <a:cs typeface="David" panose="020E0502060401010101" pitchFamily="34" charset="-79"/>
              </a:rPr>
            </a:br>
            <a:r>
              <a:rPr lang="he-IL" sz="2400" dirty="0">
                <a:latin typeface="Cambria" panose="02040503050406030204" pitchFamily="18" charset="0"/>
                <a:ea typeface="Cambria" panose="02040503050406030204" pitchFamily="18" charset="0"/>
                <a:cs typeface="David" panose="020E0502060401010101" pitchFamily="34" charset="-79"/>
              </a:rPr>
              <a:t>בוצעו סימולציות כדי לוודא שאין </a:t>
            </a:r>
            <a:r>
              <a:rPr lang="en-US" sz="2400" dirty="0">
                <a:latin typeface="Cambria" panose="02040503050406030204" pitchFamily="18" charset="0"/>
                <a:ea typeface="Cambria" panose="02040503050406030204" pitchFamily="18" charset="0"/>
                <a:cs typeface="David" panose="020E0502060401010101" pitchFamily="34" charset="-79"/>
              </a:rPr>
              <a:t>overfit</a:t>
            </a:r>
            <a:r>
              <a:rPr lang="he-IL" sz="2400" dirty="0">
                <a:latin typeface="Cambria" panose="02040503050406030204" pitchFamily="18" charset="0"/>
                <a:ea typeface="Cambria" panose="02040503050406030204" pitchFamily="18" charset="0"/>
                <a:cs typeface="David" panose="020E0502060401010101" pitchFamily="34" charset="-79"/>
              </a:rPr>
              <a:t> כתלות ב:</a:t>
            </a: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מספר הלקוחות שהיו במערכת בעת האימון</a:t>
            </a: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אורך הזמן בין בקשות של לקוח</a:t>
            </a: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עומק עץ הקישורים אליו צולל לקוח בשיטוטו באתר</a:t>
            </a:r>
          </a:p>
          <a:p>
            <a:pPr marL="457200" indent="-457200">
              <a:buFont typeface="Arial" panose="020B0604020202020204" pitchFamily="34" charset="0"/>
              <a:buChar char="•"/>
            </a:pPr>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בבדיקות בוצעה חריגה יזומה מהערכים שעליהם אומנו המודלים</a:t>
            </a:r>
          </a:p>
          <a:p>
            <a:pPr marL="457200" indent="-457200">
              <a:buFont typeface="Arial" panose="020B0604020202020204" pitchFamily="34" charset="0"/>
              <a:buChar char="•"/>
            </a:pPr>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במוצא התקבלו תוצאות נורמליות, למרות השוני במאפייני הדאטא </a:t>
            </a:r>
            <a:br>
              <a:rPr lang="en-US" sz="2400" dirty="0">
                <a:latin typeface="Cambria" panose="02040503050406030204" pitchFamily="18" charset="0"/>
                <a:ea typeface="Cambria" panose="02040503050406030204" pitchFamily="18" charset="0"/>
                <a:cs typeface="David" panose="020E0502060401010101" pitchFamily="34" charset="-79"/>
              </a:rPr>
            </a:br>
            <a:r>
              <a:rPr lang="he-IL" sz="2400" dirty="0">
                <a:latin typeface="Cambria" panose="02040503050406030204" pitchFamily="18" charset="0"/>
                <a:ea typeface="Cambria" panose="02040503050406030204" pitchFamily="18" charset="0"/>
                <a:cs typeface="David" panose="020E0502060401010101" pitchFamily="34" charset="-79"/>
              </a:rPr>
              <a:t>הנורמלי, באופן גורף, ולכן קרוב לוודאי שאין </a:t>
            </a:r>
            <a:r>
              <a:rPr lang="en-US" sz="2400" dirty="0">
                <a:latin typeface="Cambria" panose="02040503050406030204" pitchFamily="18" charset="0"/>
                <a:ea typeface="Cambria" panose="02040503050406030204" pitchFamily="18" charset="0"/>
                <a:cs typeface="David" panose="020E0502060401010101" pitchFamily="34" charset="-79"/>
              </a:rPr>
              <a:t>overfit</a:t>
            </a:r>
            <a:r>
              <a:rPr lang="he-IL" sz="2400" dirty="0">
                <a:latin typeface="Cambria" panose="02040503050406030204" pitchFamily="18" charset="0"/>
                <a:ea typeface="Cambria" panose="02040503050406030204" pitchFamily="18" charset="0"/>
                <a:cs typeface="David" panose="020E0502060401010101" pitchFamily="34" charset="-79"/>
              </a:rPr>
              <a:t>.</a:t>
            </a:r>
          </a:p>
        </p:txBody>
      </p:sp>
      <p:grpSp>
        <p:nvGrpSpPr>
          <p:cNvPr id="7" name="קבוצה 6">
            <a:extLst>
              <a:ext uri="{FF2B5EF4-FFF2-40B4-BE49-F238E27FC236}">
                <a16:creationId xmlns:a16="http://schemas.microsoft.com/office/drawing/2014/main" id="{ABFF889D-7678-44D6-8D70-49C0103ECA19}"/>
              </a:ext>
            </a:extLst>
          </p:cNvPr>
          <p:cNvGrpSpPr/>
          <p:nvPr/>
        </p:nvGrpSpPr>
        <p:grpSpPr>
          <a:xfrm>
            <a:off x="390370" y="1444577"/>
            <a:ext cx="2118819" cy="4848184"/>
            <a:chOff x="535193" y="602790"/>
            <a:chExt cx="2395174" cy="5480528"/>
          </a:xfrm>
        </p:grpSpPr>
        <p:pic>
          <p:nvPicPr>
            <p:cNvPr id="6" name="תמונה 5">
              <a:extLst>
                <a:ext uri="{FF2B5EF4-FFF2-40B4-BE49-F238E27FC236}">
                  <a16:creationId xmlns:a16="http://schemas.microsoft.com/office/drawing/2014/main" id="{7FC95DDA-A242-4885-A48A-0AAF2DE3EE1A}"/>
                </a:ext>
              </a:extLst>
            </p:cNvPr>
            <p:cNvPicPr>
              <a:picLocks noChangeAspect="1"/>
            </p:cNvPicPr>
            <p:nvPr/>
          </p:nvPicPr>
          <p:blipFill rotWithShape="1">
            <a:blip r:embed="rId3"/>
            <a:srcRect l="700" r="8742"/>
            <a:stretch/>
          </p:blipFill>
          <p:spPr>
            <a:xfrm>
              <a:off x="535193" y="602790"/>
              <a:ext cx="2388680" cy="2573843"/>
            </a:xfrm>
            <a:prstGeom prst="rect">
              <a:avLst/>
            </a:prstGeom>
            <a:ln w="38100">
              <a:solidFill>
                <a:srgbClr val="00B0F0"/>
              </a:solidFill>
            </a:ln>
          </p:spPr>
        </p:pic>
        <p:pic>
          <p:nvPicPr>
            <p:cNvPr id="13" name="תמונה 12">
              <a:extLst>
                <a:ext uri="{FF2B5EF4-FFF2-40B4-BE49-F238E27FC236}">
                  <a16:creationId xmlns:a16="http://schemas.microsoft.com/office/drawing/2014/main" id="{C3D102B5-E666-40A6-92F8-34FD5970DBB2}"/>
                </a:ext>
              </a:extLst>
            </p:cNvPr>
            <p:cNvPicPr>
              <a:picLocks noChangeAspect="1"/>
            </p:cNvPicPr>
            <p:nvPr/>
          </p:nvPicPr>
          <p:blipFill rotWithShape="1">
            <a:blip r:embed="rId4"/>
            <a:srcRect l="1398"/>
            <a:stretch/>
          </p:blipFill>
          <p:spPr>
            <a:xfrm>
              <a:off x="535193" y="3505200"/>
              <a:ext cx="2395174" cy="2578118"/>
            </a:xfrm>
            <a:prstGeom prst="rect">
              <a:avLst/>
            </a:prstGeom>
            <a:ln w="38100">
              <a:solidFill>
                <a:srgbClr val="00B0F0"/>
              </a:solidFill>
            </a:ln>
          </p:spPr>
        </p:pic>
      </p:grpSp>
    </p:spTree>
    <p:extLst>
      <p:ext uri="{BB962C8B-B14F-4D97-AF65-F5344CB8AC3E}">
        <p14:creationId xmlns:p14="http://schemas.microsoft.com/office/powerpoint/2010/main" val="3763096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3345930" y="163472"/>
            <a:ext cx="5500160"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האם יש </a:t>
            </a:r>
            <a:r>
              <a:rPr lang="en-US"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overfit</a:t>
            </a: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a:xfrm>
            <a:off x="4038600" y="6356350"/>
            <a:ext cx="4114800" cy="365125"/>
          </a:xfrm>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a:xfrm>
            <a:off x="838200" y="6356350"/>
            <a:ext cx="2743200" cy="365125"/>
          </a:xfrm>
        </p:spPr>
        <p:txBody>
          <a:bodyPr/>
          <a:lstStyle/>
          <a:p>
            <a:fld id="{BAAA9BBB-F405-417C-AE07-41F3AEF30BD1}" type="slidenum">
              <a:rPr lang="he-IL" smtClean="0"/>
              <a:t>32</a:t>
            </a:fld>
            <a:endParaRPr lang="he-IL"/>
          </a:p>
        </p:txBody>
      </p:sp>
      <p:grpSp>
        <p:nvGrpSpPr>
          <p:cNvPr id="7" name="קבוצה 6">
            <a:extLst>
              <a:ext uri="{FF2B5EF4-FFF2-40B4-BE49-F238E27FC236}">
                <a16:creationId xmlns:a16="http://schemas.microsoft.com/office/drawing/2014/main" id="{70E8B3A5-E7C1-4916-91E8-6FC089B102BE}"/>
              </a:ext>
            </a:extLst>
          </p:cNvPr>
          <p:cNvGrpSpPr/>
          <p:nvPr/>
        </p:nvGrpSpPr>
        <p:grpSpPr>
          <a:xfrm>
            <a:off x="829844" y="1179562"/>
            <a:ext cx="10532311" cy="5268695"/>
            <a:chOff x="337693" y="1147360"/>
            <a:chExt cx="12820461" cy="6413321"/>
          </a:xfrm>
        </p:grpSpPr>
        <p:pic>
          <p:nvPicPr>
            <p:cNvPr id="8" name="תמונה 7">
              <a:extLst>
                <a:ext uri="{FF2B5EF4-FFF2-40B4-BE49-F238E27FC236}">
                  <a16:creationId xmlns:a16="http://schemas.microsoft.com/office/drawing/2014/main" id="{6AA56266-5186-4B0F-A50B-764AE318D3A5}"/>
                </a:ext>
              </a:extLst>
            </p:cNvPr>
            <p:cNvPicPr/>
            <p:nvPr/>
          </p:nvPicPr>
          <p:blipFill>
            <a:blip r:embed="rId3"/>
            <a:stretch>
              <a:fillRect/>
            </a:stretch>
          </p:blipFill>
          <p:spPr>
            <a:xfrm>
              <a:off x="337693" y="1147360"/>
              <a:ext cx="8589422" cy="4563279"/>
            </a:xfrm>
            <a:prstGeom prst="rect">
              <a:avLst/>
            </a:prstGeom>
            <a:ln w="38100">
              <a:solidFill>
                <a:srgbClr val="00B050"/>
              </a:solidFill>
            </a:ln>
          </p:spPr>
        </p:pic>
        <p:pic>
          <p:nvPicPr>
            <p:cNvPr id="9" name="תמונה 8">
              <a:extLst>
                <a:ext uri="{FF2B5EF4-FFF2-40B4-BE49-F238E27FC236}">
                  <a16:creationId xmlns:a16="http://schemas.microsoft.com/office/drawing/2014/main" id="{96A4377A-24A8-4C1B-AE1B-E9C0DE42AFFB}"/>
                </a:ext>
              </a:extLst>
            </p:cNvPr>
            <p:cNvPicPr/>
            <p:nvPr/>
          </p:nvPicPr>
          <p:blipFill>
            <a:blip r:embed="rId4"/>
            <a:stretch>
              <a:fillRect/>
            </a:stretch>
          </p:blipFill>
          <p:spPr>
            <a:xfrm>
              <a:off x="4568732" y="2997402"/>
              <a:ext cx="8589422" cy="4563279"/>
            </a:xfrm>
            <a:prstGeom prst="rect">
              <a:avLst/>
            </a:prstGeom>
            <a:ln w="38100">
              <a:solidFill>
                <a:srgbClr val="00B0F0"/>
              </a:solidFill>
            </a:ln>
          </p:spPr>
        </p:pic>
      </p:grpSp>
      <p:sp>
        <p:nvSpPr>
          <p:cNvPr id="11" name="תיבת טקסט 10">
            <a:extLst>
              <a:ext uri="{FF2B5EF4-FFF2-40B4-BE49-F238E27FC236}">
                <a16:creationId xmlns:a16="http://schemas.microsoft.com/office/drawing/2014/main" id="{1EBE416D-49C3-4E7A-B868-5849ABCA370A}"/>
              </a:ext>
            </a:extLst>
          </p:cNvPr>
          <p:cNvSpPr txBox="1"/>
          <p:nvPr/>
        </p:nvSpPr>
        <p:spPr>
          <a:xfrm>
            <a:off x="8153400" y="1702688"/>
            <a:ext cx="1679433" cy="646331"/>
          </a:xfrm>
          <a:prstGeom prst="rect">
            <a:avLst/>
          </a:prstGeom>
          <a:noFill/>
        </p:spPr>
        <p:txBody>
          <a:bodyPr wrap="square" rtlCol="1">
            <a:spAutoFit/>
          </a:bodyPr>
          <a:lstStyle/>
          <a:p>
            <a:pPr algn="l" rtl="0"/>
            <a:r>
              <a:rPr lang="en-US" b="1" dirty="0">
                <a:solidFill>
                  <a:srgbClr val="00B0F0"/>
                </a:solidFill>
              </a:rPr>
              <a:t>Random Forest</a:t>
            </a:r>
            <a:endParaRPr lang="he-IL" b="1" dirty="0">
              <a:solidFill>
                <a:srgbClr val="00B0F0"/>
              </a:solidFill>
            </a:endParaRPr>
          </a:p>
          <a:p>
            <a:pPr algn="l" rtl="0"/>
            <a:r>
              <a:rPr lang="en-US" b="1" dirty="0">
                <a:solidFill>
                  <a:srgbClr val="00B050"/>
                </a:solidFill>
              </a:rPr>
              <a:t>Isolation Forest</a:t>
            </a:r>
          </a:p>
        </p:txBody>
      </p:sp>
      <p:pic>
        <p:nvPicPr>
          <p:cNvPr id="10" name="תמונה 9">
            <a:extLst>
              <a:ext uri="{FF2B5EF4-FFF2-40B4-BE49-F238E27FC236}">
                <a16:creationId xmlns:a16="http://schemas.microsoft.com/office/drawing/2014/main" id="{648E3E44-D705-4B94-AA12-3CE264A5C6A0}"/>
              </a:ext>
            </a:extLst>
          </p:cNvPr>
          <p:cNvPicPr>
            <a:picLocks noChangeAspect="1"/>
          </p:cNvPicPr>
          <p:nvPr/>
        </p:nvPicPr>
        <p:blipFill rotWithShape="1">
          <a:blip r:embed="rId5"/>
          <a:srcRect l="4313" t="7819" b="6347"/>
          <a:stretch/>
        </p:blipFill>
        <p:spPr>
          <a:xfrm>
            <a:off x="1260909" y="4591251"/>
            <a:ext cx="1178126" cy="1164656"/>
          </a:xfrm>
          <a:prstGeom prst="rect">
            <a:avLst/>
          </a:prstGeom>
          <a:ln w="38100">
            <a:solidFill>
              <a:srgbClr val="00B050"/>
            </a:solidFill>
          </a:ln>
        </p:spPr>
      </p:pic>
      <p:pic>
        <p:nvPicPr>
          <p:cNvPr id="12" name="תמונה 11">
            <a:extLst>
              <a:ext uri="{FF2B5EF4-FFF2-40B4-BE49-F238E27FC236}">
                <a16:creationId xmlns:a16="http://schemas.microsoft.com/office/drawing/2014/main" id="{3F3DFC95-1C40-40B9-B4AA-4EAA823CBDB4}"/>
              </a:ext>
            </a:extLst>
          </p:cNvPr>
          <p:cNvPicPr>
            <a:picLocks noChangeAspect="1"/>
          </p:cNvPicPr>
          <p:nvPr/>
        </p:nvPicPr>
        <p:blipFill rotWithShape="1">
          <a:blip r:embed="rId6"/>
          <a:srcRect l="5963" b="6923"/>
          <a:stretch/>
        </p:blipFill>
        <p:spPr>
          <a:xfrm>
            <a:off x="7690585" y="5359624"/>
            <a:ext cx="1187157" cy="1334904"/>
          </a:xfrm>
          <a:prstGeom prst="rect">
            <a:avLst/>
          </a:prstGeom>
          <a:ln w="38100">
            <a:solidFill>
              <a:srgbClr val="00B0F0"/>
            </a:solidFill>
          </a:ln>
        </p:spPr>
      </p:pic>
    </p:spTree>
    <p:extLst>
      <p:ext uri="{BB962C8B-B14F-4D97-AF65-F5344CB8AC3E}">
        <p14:creationId xmlns:p14="http://schemas.microsoft.com/office/powerpoint/2010/main" val="664900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33963287-155B-49B4-9CF9-BBB1E54E9F43}"/>
              </a:ext>
            </a:extLst>
          </p:cNvPr>
          <p:cNvSpPr/>
          <p:nvPr/>
        </p:nvSpPr>
        <p:spPr>
          <a:xfrm>
            <a:off x="3930997" y="2784123"/>
            <a:ext cx="4330033" cy="1107996"/>
          </a:xfrm>
          <a:prstGeom prst="rect">
            <a:avLst/>
          </a:prstGeom>
          <a:noFill/>
        </p:spPr>
        <p:txBody>
          <a:bodyPr wrap="none" lIns="91440" tIns="45720" rIns="91440" bIns="45720">
            <a:spAutoFit/>
          </a:bodyPr>
          <a:lstStyle/>
          <a:p>
            <a:pPr algn="ctr"/>
            <a:r>
              <a:rPr lang="he-IL" sz="6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מבנה התוכנה</a:t>
            </a:r>
            <a:endParaRPr lang="en-US" sz="40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9977CCCF-72EA-4C84-8BFF-C56E29C74204}"/>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FA3B71B6-2DB3-4A53-922D-290FA615F8E9}"/>
              </a:ext>
            </a:extLst>
          </p:cNvPr>
          <p:cNvSpPr>
            <a:spLocks noGrp="1"/>
          </p:cNvSpPr>
          <p:nvPr>
            <p:ph type="sldNum" sz="quarter" idx="12"/>
          </p:nvPr>
        </p:nvSpPr>
        <p:spPr/>
        <p:txBody>
          <a:bodyPr/>
          <a:lstStyle/>
          <a:p>
            <a:fld id="{BAAA9BBB-F405-417C-AE07-41F3AEF30BD1}" type="slidenum">
              <a:rPr lang="he-IL" smtClean="0"/>
              <a:t>33</a:t>
            </a:fld>
            <a:endParaRPr lang="he-IL"/>
          </a:p>
        </p:txBody>
      </p:sp>
    </p:spTree>
    <p:extLst>
      <p:ext uri="{BB962C8B-B14F-4D97-AF65-F5344CB8AC3E}">
        <p14:creationId xmlns:p14="http://schemas.microsoft.com/office/powerpoint/2010/main" val="2592756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2757610" y="163472"/>
            <a:ext cx="6676828"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פונקציונליות התוכנה</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34</a:t>
            </a:fld>
            <a:endParaRPr lang="he-IL"/>
          </a:p>
        </p:txBody>
      </p:sp>
      <p:sp>
        <p:nvSpPr>
          <p:cNvPr id="5" name="TextBox 4">
            <a:extLst>
              <a:ext uri="{FF2B5EF4-FFF2-40B4-BE49-F238E27FC236}">
                <a16:creationId xmlns:a16="http://schemas.microsoft.com/office/drawing/2014/main" id="{AF909C60-53EB-4FCF-98F8-9CB995424A98}"/>
              </a:ext>
            </a:extLst>
          </p:cNvPr>
          <p:cNvSpPr txBox="1"/>
          <p:nvPr/>
        </p:nvSpPr>
        <p:spPr>
          <a:xfrm>
            <a:off x="292100" y="1399347"/>
            <a:ext cx="11658599" cy="5011500"/>
          </a:xfrm>
          <a:prstGeom prst="rect">
            <a:avLst/>
          </a:prstGeom>
          <a:noFill/>
        </p:spPr>
        <p:txBody>
          <a:bodyPr wrap="square" rtlCol="1">
            <a:spAutoFit/>
          </a:bodyPr>
          <a:lstStyle/>
          <a:p>
            <a:pPr marL="342900" indent="-342900">
              <a:lnSpc>
                <a:spcPct val="107000"/>
              </a:lnSpc>
              <a:spcAft>
                <a:spcPts val="800"/>
              </a:spcAft>
              <a:buFont typeface="Arial" panose="020B0604020202020204" pitchFamily="34" charset="0"/>
              <a:buChar char="•"/>
            </a:pPr>
            <a:r>
              <a:rPr lang="en-US" sz="3200" b="1" dirty="0">
                <a:latin typeface="Cambria" panose="02040503050406030204" pitchFamily="18" charset="0"/>
                <a:ea typeface="Cambria" panose="02040503050406030204" pitchFamily="18" charset="0"/>
                <a:cs typeface="David" panose="020E0502060401010101" pitchFamily="34" charset="-79"/>
              </a:rPr>
              <a:t>train-ds</a:t>
            </a:r>
            <a:r>
              <a:rPr lang="he-IL" sz="3200" dirty="0">
                <a:latin typeface="Cambria" panose="02040503050406030204" pitchFamily="18" charset="0"/>
                <a:ea typeface="Cambria" panose="02040503050406030204" pitchFamily="18" charset="0"/>
                <a:cs typeface="David" panose="020E0502060401010101" pitchFamily="34" charset="-79"/>
              </a:rPr>
              <a:t> – אימון על דאטאסט קיים</a:t>
            </a:r>
            <a:endParaRPr lang="en-US" sz="3200" b="1" dirty="0">
              <a:latin typeface="Cambria" panose="02040503050406030204" pitchFamily="18" charset="0"/>
              <a:ea typeface="Cambria" panose="02040503050406030204" pitchFamily="18" charset="0"/>
              <a:cs typeface="David" panose="020E0502060401010101" pitchFamily="34" charset="-79"/>
            </a:endParaRPr>
          </a:p>
          <a:p>
            <a:pPr marL="342900" indent="-342900">
              <a:lnSpc>
                <a:spcPct val="107000"/>
              </a:lnSpc>
              <a:spcAft>
                <a:spcPts val="800"/>
              </a:spcAft>
              <a:buFont typeface="Arial" panose="020B0604020202020204" pitchFamily="34" charset="0"/>
              <a:buChar char="•"/>
            </a:pPr>
            <a:r>
              <a:rPr lang="en-US" sz="3200" b="1" dirty="0">
                <a:latin typeface="Cambria" panose="02040503050406030204" pitchFamily="18" charset="0"/>
                <a:ea typeface="Cambria" panose="02040503050406030204" pitchFamily="18" charset="0"/>
                <a:cs typeface="David" panose="020E0502060401010101" pitchFamily="34" charset="-79"/>
              </a:rPr>
              <a:t>train-rt</a:t>
            </a:r>
            <a:r>
              <a:rPr lang="he-IL" sz="3200" dirty="0">
                <a:latin typeface="Cambria" panose="02040503050406030204" pitchFamily="18" charset="0"/>
                <a:ea typeface="Cambria" panose="02040503050406030204" pitchFamily="18" charset="0"/>
                <a:cs typeface="David" panose="020E0502060401010101" pitchFamily="34" charset="-79"/>
              </a:rPr>
              <a:t> – אימון על דאטא בזמן אמת</a:t>
            </a:r>
            <a:endParaRPr lang="en-US" sz="3200" b="1" dirty="0">
              <a:latin typeface="Cambria" panose="02040503050406030204" pitchFamily="18" charset="0"/>
              <a:ea typeface="Cambria" panose="02040503050406030204" pitchFamily="18" charset="0"/>
              <a:cs typeface="David" panose="020E0502060401010101" pitchFamily="34" charset="-79"/>
            </a:endParaRPr>
          </a:p>
          <a:p>
            <a:pPr marL="342900" indent="-342900">
              <a:lnSpc>
                <a:spcPct val="107000"/>
              </a:lnSpc>
              <a:spcAft>
                <a:spcPts val="800"/>
              </a:spcAft>
              <a:buFont typeface="Arial" panose="020B0604020202020204" pitchFamily="34" charset="0"/>
              <a:buChar char="•"/>
            </a:pPr>
            <a:r>
              <a:rPr lang="en-US" sz="3200" b="1" dirty="0">
                <a:latin typeface="Cambria" panose="02040503050406030204" pitchFamily="18" charset="0"/>
                <a:ea typeface="Cambria" panose="02040503050406030204" pitchFamily="18" charset="0"/>
                <a:cs typeface="David" panose="020E0502060401010101" pitchFamily="34" charset="-79"/>
              </a:rPr>
              <a:t>test-ds</a:t>
            </a:r>
            <a:r>
              <a:rPr lang="he-IL" sz="3200" dirty="0">
                <a:latin typeface="Cambria" panose="02040503050406030204" pitchFamily="18" charset="0"/>
                <a:ea typeface="Cambria" panose="02040503050406030204" pitchFamily="18" charset="0"/>
                <a:cs typeface="David" panose="020E0502060401010101" pitchFamily="34" charset="-79"/>
              </a:rPr>
              <a:t> – בדיקה על דאטאסט קיים</a:t>
            </a:r>
          </a:p>
          <a:p>
            <a:pPr marL="342900" indent="-342900">
              <a:lnSpc>
                <a:spcPct val="107000"/>
              </a:lnSpc>
              <a:spcAft>
                <a:spcPts val="800"/>
              </a:spcAft>
              <a:buFont typeface="Arial" panose="020B0604020202020204" pitchFamily="34" charset="0"/>
              <a:buChar char="•"/>
            </a:pPr>
            <a:r>
              <a:rPr lang="en-US" sz="3200" b="1" dirty="0">
                <a:latin typeface="Cambria" panose="02040503050406030204" pitchFamily="18" charset="0"/>
                <a:ea typeface="Cambria" panose="02040503050406030204" pitchFamily="18" charset="0"/>
                <a:cs typeface="David" panose="020E0502060401010101" pitchFamily="34" charset="-79"/>
              </a:rPr>
              <a:t>rt-app</a:t>
            </a:r>
            <a:r>
              <a:rPr lang="he-IL" sz="3200" dirty="0">
                <a:latin typeface="Cambria" panose="02040503050406030204" pitchFamily="18" charset="0"/>
                <a:ea typeface="Cambria" panose="02040503050406030204" pitchFamily="18" charset="0"/>
                <a:cs typeface="David" panose="020E0502060401010101" pitchFamily="34" charset="-79"/>
              </a:rPr>
              <a:t> – אפליקציית זיהוי מתקפות רשת בזמן אמת</a:t>
            </a:r>
            <a:endParaRPr lang="en-US" sz="3200" b="1" dirty="0">
              <a:latin typeface="Cambria" panose="02040503050406030204" pitchFamily="18" charset="0"/>
              <a:ea typeface="Cambria" panose="02040503050406030204" pitchFamily="18" charset="0"/>
              <a:cs typeface="David" panose="020E0502060401010101" pitchFamily="34" charset="-79"/>
            </a:endParaRPr>
          </a:p>
          <a:p>
            <a:pPr marL="342900" indent="-342900">
              <a:lnSpc>
                <a:spcPct val="107000"/>
              </a:lnSpc>
              <a:spcAft>
                <a:spcPts val="800"/>
              </a:spcAft>
              <a:buFont typeface="Arial" panose="020B0604020202020204" pitchFamily="34" charset="0"/>
              <a:buChar char="•"/>
            </a:pPr>
            <a:r>
              <a:rPr lang="en-US" sz="3200" b="1" dirty="0">
                <a:latin typeface="Cambria" panose="02040503050406030204" pitchFamily="18" charset="0"/>
                <a:ea typeface="Cambria" panose="02040503050406030204" pitchFamily="18" charset="0"/>
                <a:cs typeface="David" panose="020E0502060401010101" pitchFamily="34" charset="-79"/>
              </a:rPr>
              <a:t>opt-</a:t>
            </a:r>
            <a:r>
              <a:rPr lang="en-US" sz="3200" b="1" dirty="0" err="1">
                <a:latin typeface="Cambria" panose="02040503050406030204" pitchFamily="18" charset="0"/>
                <a:ea typeface="Cambria" panose="02040503050406030204" pitchFamily="18" charset="0"/>
                <a:cs typeface="David" panose="020E0502060401010101" pitchFamily="34" charset="-79"/>
              </a:rPr>
              <a:t>pt</a:t>
            </a:r>
            <a:r>
              <a:rPr lang="he-IL" sz="3200" dirty="0">
                <a:latin typeface="Cambria" panose="02040503050406030204" pitchFamily="18" charset="0"/>
                <a:ea typeface="Cambria" panose="02040503050406030204" pitchFamily="18" charset="0"/>
                <a:cs typeface="David" panose="020E0502060401010101" pitchFamily="34" charset="-79"/>
              </a:rPr>
              <a:t> – מציאת כיול אופטימלי (לא מכייל מודלי זמן אמת)</a:t>
            </a:r>
          </a:p>
          <a:p>
            <a:pPr marL="342900" indent="-342900">
              <a:lnSpc>
                <a:spcPct val="107000"/>
              </a:lnSpc>
              <a:spcAft>
                <a:spcPts val="800"/>
              </a:spcAft>
              <a:buFont typeface="Arial" panose="020B0604020202020204" pitchFamily="34" charset="0"/>
              <a:buChar char="•"/>
            </a:pPr>
            <a:r>
              <a:rPr lang="en-US" sz="3200" b="1" dirty="0">
                <a:latin typeface="Cambria" panose="02040503050406030204" pitchFamily="18" charset="0"/>
                <a:ea typeface="Cambria" panose="02040503050406030204" pitchFamily="18" charset="0"/>
                <a:cs typeface="David" panose="020E0502060401010101" pitchFamily="34" charset="-79"/>
              </a:rPr>
              <a:t>check-</a:t>
            </a:r>
            <a:r>
              <a:rPr lang="en-US" sz="3200" b="1" dirty="0" err="1">
                <a:latin typeface="Cambria" panose="02040503050406030204" pitchFamily="18" charset="0"/>
                <a:ea typeface="Cambria" panose="02040503050406030204" pitchFamily="18" charset="0"/>
                <a:cs typeface="David" panose="020E0502060401010101" pitchFamily="34" charset="-79"/>
              </a:rPr>
              <a:t>pt</a:t>
            </a:r>
            <a:r>
              <a:rPr lang="he-IL" sz="3200" dirty="0">
                <a:latin typeface="Cambria" panose="02040503050406030204" pitchFamily="18" charset="0"/>
                <a:ea typeface="Cambria" panose="02040503050406030204" pitchFamily="18" charset="0"/>
                <a:cs typeface="David" panose="020E0502060401010101" pitchFamily="34" charset="-79"/>
              </a:rPr>
              <a:t> – בדיקת כיול מסוים (לא מכייל מודלי זמן אמת)</a:t>
            </a:r>
          </a:p>
          <a:p>
            <a:pPr marL="342900" indent="-342900">
              <a:lnSpc>
                <a:spcPct val="107000"/>
              </a:lnSpc>
              <a:spcAft>
                <a:spcPts val="800"/>
              </a:spcAft>
              <a:buFont typeface="Arial" panose="020B0604020202020204" pitchFamily="34" charset="0"/>
              <a:buChar char="•"/>
            </a:pPr>
            <a:r>
              <a:rPr lang="en-US" sz="3200" b="1" dirty="0">
                <a:latin typeface="Cambria" panose="02040503050406030204" pitchFamily="18" charset="0"/>
                <a:ea typeface="Cambria" panose="02040503050406030204" pitchFamily="18" charset="0"/>
                <a:cs typeface="David" panose="020E0502060401010101" pitchFamily="34" charset="-79"/>
              </a:rPr>
              <a:t>do-</a:t>
            </a:r>
            <a:r>
              <a:rPr lang="en-US" sz="3200" b="1" dirty="0" err="1">
                <a:latin typeface="Cambria" panose="02040503050406030204" pitchFamily="18" charset="0"/>
                <a:ea typeface="Cambria" panose="02040503050406030204" pitchFamily="18" charset="0"/>
                <a:cs typeface="David" panose="020E0502060401010101" pitchFamily="34" charset="-79"/>
              </a:rPr>
              <a:t>pt</a:t>
            </a:r>
            <a:r>
              <a:rPr lang="he-IL" sz="3200" dirty="0">
                <a:latin typeface="Cambria" panose="02040503050406030204" pitchFamily="18" charset="0"/>
                <a:ea typeface="Cambria" panose="02040503050406030204" pitchFamily="18" charset="0"/>
                <a:cs typeface="David" panose="020E0502060401010101" pitchFamily="34" charset="-79"/>
              </a:rPr>
              <a:t> – כיול מודלי זמן אמת</a:t>
            </a:r>
            <a:endParaRPr lang="en-US" sz="3200" b="1" dirty="0">
              <a:latin typeface="Cambria" panose="02040503050406030204" pitchFamily="18" charset="0"/>
              <a:ea typeface="Cambria" panose="02040503050406030204" pitchFamily="18" charset="0"/>
              <a:cs typeface="David" panose="020E0502060401010101" pitchFamily="34" charset="-79"/>
            </a:endParaRPr>
          </a:p>
          <a:p>
            <a:pPr marL="342900" indent="-342900">
              <a:lnSpc>
                <a:spcPct val="107000"/>
              </a:lnSpc>
              <a:spcAft>
                <a:spcPts val="800"/>
              </a:spcAft>
              <a:buFont typeface="Arial" panose="020B0604020202020204" pitchFamily="34" charset="0"/>
              <a:buChar char="•"/>
            </a:pPr>
            <a:r>
              <a:rPr lang="en-US" sz="3200" b="1" dirty="0">
                <a:latin typeface="Cambria" panose="02040503050406030204" pitchFamily="18" charset="0"/>
                <a:ea typeface="Cambria" panose="02040503050406030204" pitchFamily="18" charset="0"/>
                <a:cs typeface="David" panose="020E0502060401010101" pitchFamily="34" charset="-79"/>
              </a:rPr>
              <a:t>finish</a:t>
            </a:r>
            <a:r>
              <a:rPr lang="he-IL" sz="3200" dirty="0">
                <a:latin typeface="Cambria" panose="02040503050406030204" pitchFamily="18" charset="0"/>
                <a:ea typeface="Cambria" panose="02040503050406030204" pitchFamily="18" charset="0"/>
                <a:cs typeface="David" panose="020E0502060401010101" pitchFamily="34" charset="-79"/>
              </a:rPr>
              <a:t> – סיום</a:t>
            </a:r>
            <a:endParaRPr lang="en-US" sz="2800" dirty="0">
              <a:latin typeface="Cambria" panose="02040503050406030204" pitchFamily="18" charset="0"/>
              <a:ea typeface="Cambria" panose="02040503050406030204" pitchFamily="18" charset="0"/>
              <a:cs typeface="David" panose="020E0502060401010101" pitchFamily="34" charset="-79"/>
            </a:endParaRPr>
          </a:p>
        </p:txBody>
      </p:sp>
    </p:spTree>
    <p:extLst>
      <p:ext uri="{BB962C8B-B14F-4D97-AF65-F5344CB8AC3E}">
        <p14:creationId xmlns:p14="http://schemas.microsoft.com/office/powerpoint/2010/main" val="156009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2385704" y="163472"/>
            <a:ext cx="7420621"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שימוש התוכנה בקבצים</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35</a:t>
            </a:fld>
            <a:endParaRPr lang="he-IL"/>
          </a:p>
        </p:txBody>
      </p:sp>
      <p:grpSp>
        <p:nvGrpSpPr>
          <p:cNvPr id="83" name="קבוצה 82">
            <a:extLst>
              <a:ext uri="{FF2B5EF4-FFF2-40B4-BE49-F238E27FC236}">
                <a16:creationId xmlns:a16="http://schemas.microsoft.com/office/drawing/2014/main" id="{E84E2405-B207-4ADA-8AE9-D5A98DBA35FA}"/>
              </a:ext>
            </a:extLst>
          </p:cNvPr>
          <p:cNvGrpSpPr/>
          <p:nvPr/>
        </p:nvGrpSpPr>
        <p:grpSpPr>
          <a:xfrm>
            <a:off x="1539599" y="1070170"/>
            <a:ext cx="9267121" cy="5651305"/>
            <a:chOff x="-47004" y="112992"/>
            <a:chExt cx="10763652" cy="6563924"/>
          </a:xfrm>
        </p:grpSpPr>
        <p:cxnSp>
          <p:nvCxnSpPr>
            <p:cNvPr id="55" name="מחבר חץ ישר 54">
              <a:extLst>
                <a:ext uri="{FF2B5EF4-FFF2-40B4-BE49-F238E27FC236}">
                  <a16:creationId xmlns:a16="http://schemas.microsoft.com/office/drawing/2014/main" id="{211D5D7C-21C1-430A-AD5B-0DCA854D41B4}"/>
                </a:ext>
              </a:extLst>
            </p:cNvPr>
            <p:cNvCxnSpPr>
              <a:cxnSpLocks/>
            </p:cNvCxnSpPr>
            <p:nvPr/>
          </p:nvCxnSpPr>
          <p:spPr>
            <a:xfrm>
              <a:off x="7161088" y="1463545"/>
              <a:ext cx="1500027" cy="9587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2" descr="תוצאת תמונה עבור ‪PYTHON FILE SYMBOL‬‏">
              <a:extLst>
                <a:ext uri="{FF2B5EF4-FFF2-40B4-BE49-F238E27FC236}">
                  <a16:creationId xmlns:a16="http://schemas.microsoft.com/office/drawing/2014/main" id="{88C4206C-8EAD-439E-A68B-E70DD260F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070" y="339789"/>
              <a:ext cx="2247513" cy="2247513"/>
            </a:xfrm>
            <a:prstGeom prst="rect">
              <a:avLst/>
            </a:prstGeom>
            <a:noFill/>
            <a:extLst>
              <a:ext uri="{909E8E84-426E-40DD-AFC4-6F175D3DCCD1}">
                <a14:hiddenFill xmlns:a14="http://schemas.microsoft.com/office/drawing/2010/main">
                  <a:solidFill>
                    <a:srgbClr val="FFFFFF"/>
                  </a:solidFill>
                </a14:hiddenFill>
              </a:ext>
            </a:extLst>
          </p:spPr>
        </p:pic>
        <p:pic>
          <p:nvPicPr>
            <p:cNvPr id="57" name="תמונה 56">
              <a:extLst>
                <a:ext uri="{FF2B5EF4-FFF2-40B4-BE49-F238E27FC236}">
                  <a16:creationId xmlns:a16="http://schemas.microsoft.com/office/drawing/2014/main" id="{43C10FED-2E00-4EE5-88DA-2761BA071853}"/>
                </a:ext>
              </a:extLst>
            </p:cNvPr>
            <p:cNvPicPr>
              <a:picLocks noChangeAspect="1"/>
            </p:cNvPicPr>
            <p:nvPr/>
          </p:nvPicPr>
          <p:blipFill rotWithShape="1">
            <a:blip r:embed="rId4">
              <a:clrChange>
                <a:clrFrom>
                  <a:srgbClr val="FFFFFF"/>
                </a:clrFrom>
                <a:clrTo>
                  <a:srgbClr val="FFFFFF">
                    <a:alpha val="0"/>
                  </a:srgbClr>
                </a:clrTo>
              </a:clrChange>
            </a:blip>
            <a:srcRect l="31744" t="10188" r="31573" b="5918"/>
            <a:stretch/>
          </p:blipFill>
          <p:spPr>
            <a:xfrm>
              <a:off x="1311132" y="1795394"/>
              <a:ext cx="1489547" cy="1916274"/>
            </a:xfrm>
            <a:prstGeom prst="rect">
              <a:avLst/>
            </a:prstGeom>
          </p:spPr>
        </p:pic>
        <p:sp>
          <p:nvSpPr>
            <p:cNvPr id="58" name="מלבן 57">
              <a:extLst>
                <a:ext uri="{FF2B5EF4-FFF2-40B4-BE49-F238E27FC236}">
                  <a16:creationId xmlns:a16="http://schemas.microsoft.com/office/drawing/2014/main" id="{E3961A9E-EE2C-48B6-A158-BD56B0D19D99}"/>
                </a:ext>
              </a:extLst>
            </p:cNvPr>
            <p:cNvSpPr/>
            <p:nvPr/>
          </p:nvSpPr>
          <p:spPr>
            <a:xfrm>
              <a:off x="1424161" y="1426062"/>
              <a:ext cx="1263487" cy="369332"/>
            </a:xfrm>
            <a:prstGeom prst="rect">
              <a:avLst/>
            </a:prstGeom>
          </p:spPr>
          <p:txBody>
            <a:bodyPr wrap="none">
              <a:spAutoFit/>
            </a:bodyPr>
            <a:lstStyle/>
            <a:p>
              <a:pPr algn="ctr" rtl="0"/>
              <a:r>
                <a:rPr lang="en-US" b="1" dirty="0">
                  <a:latin typeface="David" panose="020E0502060401010101" pitchFamily="34" charset="-79"/>
                  <a:cs typeface="David" panose="020E0502060401010101" pitchFamily="34" charset="-79"/>
                </a:rPr>
                <a:t>init_db.csv</a:t>
              </a:r>
            </a:p>
          </p:txBody>
        </p:sp>
        <p:pic>
          <p:nvPicPr>
            <p:cNvPr id="59" name="תמונה 58">
              <a:extLst>
                <a:ext uri="{FF2B5EF4-FFF2-40B4-BE49-F238E27FC236}">
                  <a16:creationId xmlns:a16="http://schemas.microsoft.com/office/drawing/2014/main" id="{03B471A9-E57C-40AF-A535-C5D269C3F7C2}"/>
                </a:ext>
              </a:extLst>
            </p:cNvPr>
            <p:cNvPicPr>
              <a:picLocks noChangeAspect="1"/>
            </p:cNvPicPr>
            <p:nvPr/>
          </p:nvPicPr>
          <p:blipFill rotWithShape="1">
            <a:blip r:embed="rId4">
              <a:clrChange>
                <a:clrFrom>
                  <a:srgbClr val="FFFFFF"/>
                </a:clrFrom>
                <a:clrTo>
                  <a:srgbClr val="FFFFFF">
                    <a:alpha val="0"/>
                  </a:srgbClr>
                </a:clrTo>
              </a:clrChange>
            </a:blip>
            <a:srcRect l="31744" t="10188" r="31573" b="5918"/>
            <a:stretch/>
          </p:blipFill>
          <p:spPr>
            <a:xfrm>
              <a:off x="6438447" y="3801586"/>
              <a:ext cx="1489547" cy="1916274"/>
            </a:xfrm>
            <a:prstGeom prst="rect">
              <a:avLst/>
            </a:prstGeom>
          </p:spPr>
        </p:pic>
        <p:sp>
          <p:nvSpPr>
            <p:cNvPr id="60" name="מלבן 59">
              <a:extLst>
                <a:ext uri="{FF2B5EF4-FFF2-40B4-BE49-F238E27FC236}">
                  <a16:creationId xmlns:a16="http://schemas.microsoft.com/office/drawing/2014/main" id="{79B6B799-B674-43E0-8AB3-7612C3BAA075}"/>
                </a:ext>
              </a:extLst>
            </p:cNvPr>
            <p:cNvSpPr/>
            <p:nvPr/>
          </p:nvSpPr>
          <p:spPr>
            <a:xfrm>
              <a:off x="6507396" y="3457701"/>
              <a:ext cx="1351652" cy="369332"/>
            </a:xfrm>
            <a:prstGeom prst="rect">
              <a:avLst/>
            </a:prstGeom>
          </p:spPr>
          <p:txBody>
            <a:bodyPr wrap="none">
              <a:spAutoFit/>
            </a:bodyPr>
            <a:lstStyle/>
            <a:p>
              <a:pPr algn="ctr" rtl="0"/>
              <a:r>
                <a:rPr lang="en-US" b="1" dirty="0">
                  <a:latin typeface="David" panose="020E0502060401010101" pitchFamily="34" charset="-79"/>
                  <a:cs typeface="David" panose="020E0502060401010101" pitchFamily="34" charset="-79"/>
                </a:rPr>
                <a:t>features.csv</a:t>
              </a:r>
            </a:p>
          </p:txBody>
        </p:sp>
        <p:pic>
          <p:nvPicPr>
            <p:cNvPr id="61" name="Picture 8" descr="תוצאת תמונה עבור ‪BASH SCRIPT SYMBOL‬‏">
              <a:extLst>
                <a:ext uri="{FF2B5EF4-FFF2-40B4-BE49-F238E27FC236}">
                  <a16:creationId xmlns:a16="http://schemas.microsoft.com/office/drawing/2014/main" id="{14367DF3-D515-43F2-8D0D-FA4BAE64DF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009" y="1780031"/>
              <a:ext cx="2563639" cy="2563639"/>
            </a:xfrm>
            <a:prstGeom prst="rect">
              <a:avLst/>
            </a:prstGeom>
            <a:noFill/>
            <a:extLst>
              <a:ext uri="{909E8E84-426E-40DD-AFC4-6F175D3DCCD1}">
                <a14:hiddenFill xmlns:a14="http://schemas.microsoft.com/office/drawing/2010/main">
                  <a:solidFill>
                    <a:srgbClr val="FFFFFF"/>
                  </a:solidFill>
                </a14:hiddenFill>
              </a:ext>
            </a:extLst>
          </p:spPr>
        </p:pic>
        <p:sp>
          <p:nvSpPr>
            <p:cNvPr id="62" name="מלבן 61">
              <a:extLst>
                <a:ext uri="{FF2B5EF4-FFF2-40B4-BE49-F238E27FC236}">
                  <a16:creationId xmlns:a16="http://schemas.microsoft.com/office/drawing/2014/main" id="{143048DC-C4C4-479A-819D-4ECD7A30CF57}"/>
                </a:ext>
              </a:extLst>
            </p:cNvPr>
            <p:cNvSpPr/>
            <p:nvPr/>
          </p:nvSpPr>
          <p:spPr>
            <a:xfrm>
              <a:off x="8983425" y="1780031"/>
              <a:ext cx="902812" cy="369332"/>
            </a:xfrm>
            <a:prstGeom prst="rect">
              <a:avLst/>
            </a:prstGeom>
          </p:spPr>
          <p:txBody>
            <a:bodyPr wrap="none">
              <a:spAutoFit/>
            </a:bodyPr>
            <a:lstStyle/>
            <a:p>
              <a:pPr algn="ctr" rtl="0"/>
              <a:r>
                <a:rPr lang="en-US" b="1" dirty="0">
                  <a:latin typeface="David" panose="020E0502060401010101" pitchFamily="34" charset="-79"/>
                  <a:cs typeface="David" panose="020E0502060401010101" pitchFamily="34" charset="-79"/>
                </a:rPr>
                <a:t>sniff.sh</a:t>
              </a:r>
            </a:p>
          </p:txBody>
        </p:sp>
        <p:sp>
          <p:nvSpPr>
            <p:cNvPr id="63" name="מלבן 62">
              <a:extLst>
                <a:ext uri="{FF2B5EF4-FFF2-40B4-BE49-F238E27FC236}">
                  <a16:creationId xmlns:a16="http://schemas.microsoft.com/office/drawing/2014/main" id="{C17B5BCB-E124-4985-8633-BD665B38B903}"/>
                </a:ext>
              </a:extLst>
            </p:cNvPr>
            <p:cNvSpPr/>
            <p:nvPr/>
          </p:nvSpPr>
          <p:spPr>
            <a:xfrm>
              <a:off x="5207480" y="112992"/>
              <a:ext cx="2122697" cy="369332"/>
            </a:xfrm>
            <a:prstGeom prst="rect">
              <a:avLst/>
            </a:prstGeom>
          </p:spPr>
          <p:txBody>
            <a:bodyPr wrap="none">
              <a:spAutoFit/>
            </a:bodyPr>
            <a:lstStyle/>
            <a:p>
              <a:pPr algn="ctr" rtl="0"/>
              <a:r>
                <a:rPr lang="en-US" b="1" dirty="0">
                  <a:latin typeface="David" panose="020E0502060401010101" pitchFamily="34" charset="-79"/>
                  <a:cs typeface="David" panose="020E0502060401010101" pitchFamily="34" charset="-79"/>
                </a:rPr>
                <a:t>attack_detection.py</a:t>
              </a:r>
            </a:p>
          </p:txBody>
        </p:sp>
        <p:cxnSp>
          <p:nvCxnSpPr>
            <p:cNvPr id="64" name="מחבר חץ ישר 63">
              <a:extLst>
                <a:ext uri="{FF2B5EF4-FFF2-40B4-BE49-F238E27FC236}">
                  <a16:creationId xmlns:a16="http://schemas.microsoft.com/office/drawing/2014/main" id="{0CD843CC-EE4E-47FB-B3AD-BBA4209C7F51}"/>
                </a:ext>
              </a:extLst>
            </p:cNvPr>
            <p:cNvCxnSpPr>
              <a:cxnSpLocks/>
            </p:cNvCxnSpPr>
            <p:nvPr/>
          </p:nvCxnSpPr>
          <p:spPr>
            <a:xfrm flipH="1">
              <a:off x="8032209" y="3751745"/>
              <a:ext cx="761361" cy="493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מחבר חץ ישר 64">
              <a:extLst>
                <a:ext uri="{FF2B5EF4-FFF2-40B4-BE49-F238E27FC236}">
                  <a16:creationId xmlns:a16="http://schemas.microsoft.com/office/drawing/2014/main" id="{906F0EB0-65CE-426C-96A2-5B7930E8E3CA}"/>
                </a:ext>
              </a:extLst>
            </p:cNvPr>
            <p:cNvCxnSpPr>
              <a:cxnSpLocks/>
              <a:stCxn id="60" idx="0"/>
            </p:cNvCxnSpPr>
            <p:nvPr/>
          </p:nvCxnSpPr>
          <p:spPr>
            <a:xfrm flipH="1" flipV="1">
              <a:off x="6842590" y="2557817"/>
              <a:ext cx="340632" cy="899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מחבר חץ ישר 69">
              <a:extLst>
                <a:ext uri="{FF2B5EF4-FFF2-40B4-BE49-F238E27FC236}">
                  <a16:creationId xmlns:a16="http://schemas.microsoft.com/office/drawing/2014/main" id="{C9FE7E0F-A3B6-4215-8125-F80B59E1236B}"/>
                </a:ext>
              </a:extLst>
            </p:cNvPr>
            <p:cNvCxnSpPr>
              <a:cxnSpLocks/>
            </p:cNvCxnSpPr>
            <p:nvPr/>
          </p:nvCxnSpPr>
          <p:spPr>
            <a:xfrm flipV="1">
              <a:off x="2897160" y="1236369"/>
              <a:ext cx="2359785" cy="11087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מחבר חץ ישר 70">
              <a:extLst>
                <a:ext uri="{FF2B5EF4-FFF2-40B4-BE49-F238E27FC236}">
                  <a16:creationId xmlns:a16="http://schemas.microsoft.com/office/drawing/2014/main" id="{884B60DC-F0A5-4919-8038-7B31CFFF30A1}"/>
                </a:ext>
              </a:extLst>
            </p:cNvPr>
            <p:cNvCxnSpPr>
              <a:cxnSpLocks/>
            </p:cNvCxnSpPr>
            <p:nvPr/>
          </p:nvCxnSpPr>
          <p:spPr>
            <a:xfrm flipV="1">
              <a:off x="3043269" y="1550766"/>
              <a:ext cx="2239365" cy="1054035"/>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73" name="תמונה 72">
              <a:extLst>
                <a:ext uri="{FF2B5EF4-FFF2-40B4-BE49-F238E27FC236}">
                  <a16:creationId xmlns:a16="http://schemas.microsoft.com/office/drawing/2014/main" id="{70CD8E2E-222F-4F49-B225-2846A2419830}"/>
                </a:ext>
              </a:extLst>
            </p:cNvPr>
            <p:cNvPicPr>
              <a:picLocks noChangeAspect="1"/>
            </p:cNvPicPr>
            <p:nvPr/>
          </p:nvPicPr>
          <p:blipFill rotWithShape="1">
            <a:blip r:embed="rId4">
              <a:clrChange>
                <a:clrFrom>
                  <a:srgbClr val="FFFFFF"/>
                </a:clrFrom>
                <a:clrTo>
                  <a:srgbClr val="FFFFFF">
                    <a:alpha val="0"/>
                  </a:srgbClr>
                </a:clrTo>
              </a:clrChange>
            </a:blip>
            <a:srcRect l="31744" t="10188" r="31573" b="5918"/>
            <a:stretch/>
          </p:blipFill>
          <p:spPr>
            <a:xfrm>
              <a:off x="344009" y="2519920"/>
              <a:ext cx="1489547" cy="1916274"/>
            </a:xfrm>
            <a:prstGeom prst="rect">
              <a:avLst/>
            </a:prstGeom>
          </p:spPr>
        </p:pic>
        <p:pic>
          <p:nvPicPr>
            <p:cNvPr id="74" name="תמונה 73">
              <a:extLst>
                <a:ext uri="{FF2B5EF4-FFF2-40B4-BE49-F238E27FC236}">
                  <a16:creationId xmlns:a16="http://schemas.microsoft.com/office/drawing/2014/main" id="{463E253E-39EC-4967-B9EE-B0976C47AD8E}"/>
                </a:ext>
              </a:extLst>
            </p:cNvPr>
            <p:cNvPicPr>
              <a:picLocks noChangeAspect="1"/>
            </p:cNvPicPr>
            <p:nvPr/>
          </p:nvPicPr>
          <p:blipFill rotWithShape="1">
            <a:blip r:embed="rId4">
              <a:clrChange>
                <a:clrFrom>
                  <a:srgbClr val="FFFFFF"/>
                </a:clrFrom>
                <a:clrTo>
                  <a:srgbClr val="FFFFFF">
                    <a:alpha val="0"/>
                  </a:srgbClr>
                </a:clrTo>
              </a:clrChange>
            </a:blip>
            <a:srcRect l="31744" t="10188" r="31573" b="5918"/>
            <a:stretch/>
          </p:blipFill>
          <p:spPr>
            <a:xfrm>
              <a:off x="577708" y="2679139"/>
              <a:ext cx="1489547" cy="1916274"/>
            </a:xfrm>
            <a:prstGeom prst="rect">
              <a:avLst/>
            </a:prstGeom>
          </p:spPr>
        </p:pic>
        <p:pic>
          <p:nvPicPr>
            <p:cNvPr id="75" name="תמונה 74">
              <a:extLst>
                <a:ext uri="{FF2B5EF4-FFF2-40B4-BE49-F238E27FC236}">
                  <a16:creationId xmlns:a16="http://schemas.microsoft.com/office/drawing/2014/main" id="{F939D388-A361-4FC8-9576-BA072AA3501F}"/>
                </a:ext>
              </a:extLst>
            </p:cNvPr>
            <p:cNvPicPr>
              <a:picLocks noChangeAspect="1"/>
            </p:cNvPicPr>
            <p:nvPr/>
          </p:nvPicPr>
          <p:blipFill rotWithShape="1">
            <a:blip r:embed="rId4">
              <a:clrChange>
                <a:clrFrom>
                  <a:srgbClr val="FFFFFF"/>
                </a:clrFrom>
                <a:clrTo>
                  <a:srgbClr val="FFFFFF">
                    <a:alpha val="0"/>
                  </a:srgbClr>
                </a:clrTo>
              </a:clrChange>
            </a:blip>
            <a:srcRect l="31744" t="10188" r="31573" b="5918"/>
            <a:stretch/>
          </p:blipFill>
          <p:spPr>
            <a:xfrm>
              <a:off x="750869" y="2843449"/>
              <a:ext cx="1489547" cy="1916274"/>
            </a:xfrm>
            <a:prstGeom prst="rect">
              <a:avLst/>
            </a:prstGeom>
          </p:spPr>
        </p:pic>
        <p:sp>
          <p:nvSpPr>
            <p:cNvPr id="76" name="מלבן 75">
              <a:extLst>
                <a:ext uri="{FF2B5EF4-FFF2-40B4-BE49-F238E27FC236}">
                  <a16:creationId xmlns:a16="http://schemas.microsoft.com/office/drawing/2014/main" id="{E3EB287A-AA20-4185-850B-D8872E586DCC}"/>
                </a:ext>
              </a:extLst>
            </p:cNvPr>
            <p:cNvSpPr/>
            <p:nvPr/>
          </p:nvSpPr>
          <p:spPr>
            <a:xfrm>
              <a:off x="-47004" y="4778910"/>
              <a:ext cx="2761525" cy="428975"/>
            </a:xfrm>
            <a:prstGeom prst="rect">
              <a:avLst/>
            </a:prstGeom>
          </p:spPr>
          <p:txBody>
            <a:bodyPr wrap="none">
              <a:spAutoFit/>
            </a:bodyPr>
            <a:lstStyle/>
            <a:p>
              <a:pPr algn="ctr" rtl="0"/>
              <a:r>
                <a:rPr lang="en-US" b="1" dirty="0">
                  <a:latin typeface="David" panose="020E0502060401010101" pitchFamily="34" charset="-79"/>
                  <a:cs typeface="David" panose="020E0502060401010101" pitchFamily="34" charset="-79"/>
                </a:rPr>
                <a:t>more CSV files as DBs</a:t>
              </a:r>
            </a:p>
          </p:txBody>
        </p:sp>
        <p:pic>
          <p:nvPicPr>
            <p:cNvPr id="77" name="תמונה 76">
              <a:extLst>
                <a:ext uri="{FF2B5EF4-FFF2-40B4-BE49-F238E27FC236}">
                  <a16:creationId xmlns:a16="http://schemas.microsoft.com/office/drawing/2014/main" id="{E8F1433E-3E36-4005-8501-BE0640BCB66A}"/>
                </a:ext>
              </a:extLst>
            </p:cNvPr>
            <p:cNvPicPr>
              <a:picLocks noChangeAspect="1"/>
            </p:cNvPicPr>
            <p:nvPr/>
          </p:nvPicPr>
          <p:blipFill rotWithShape="1">
            <a:blip r:embed="rId4">
              <a:clrChange>
                <a:clrFrom>
                  <a:srgbClr val="FFFFFF"/>
                </a:clrFrom>
                <a:clrTo>
                  <a:srgbClr val="FFFFFF">
                    <a:alpha val="0"/>
                  </a:srgbClr>
                </a:clrTo>
              </a:clrChange>
            </a:blip>
            <a:srcRect l="31744" t="10188" r="31573" b="5918"/>
            <a:stretch/>
          </p:blipFill>
          <p:spPr>
            <a:xfrm>
              <a:off x="3221920" y="4760642"/>
              <a:ext cx="1489547" cy="1916274"/>
            </a:xfrm>
            <a:prstGeom prst="rect">
              <a:avLst/>
            </a:prstGeom>
          </p:spPr>
        </p:pic>
        <p:sp>
          <p:nvSpPr>
            <p:cNvPr id="78" name="מלבן 77">
              <a:extLst>
                <a:ext uri="{FF2B5EF4-FFF2-40B4-BE49-F238E27FC236}">
                  <a16:creationId xmlns:a16="http://schemas.microsoft.com/office/drawing/2014/main" id="{42BF7691-3B68-4CEA-9A08-A4CC4B1200EC}"/>
                </a:ext>
              </a:extLst>
            </p:cNvPr>
            <p:cNvSpPr/>
            <p:nvPr/>
          </p:nvSpPr>
          <p:spPr>
            <a:xfrm>
              <a:off x="3222618" y="4419294"/>
              <a:ext cx="1300356" cy="369332"/>
            </a:xfrm>
            <a:prstGeom prst="rect">
              <a:avLst/>
            </a:prstGeom>
          </p:spPr>
          <p:txBody>
            <a:bodyPr wrap="none">
              <a:spAutoFit/>
            </a:bodyPr>
            <a:lstStyle/>
            <a:p>
              <a:pPr algn="ctr" rtl="0"/>
              <a:r>
                <a:rPr lang="en-US" b="1" dirty="0">
                  <a:latin typeface="David" panose="020E0502060401010101" pitchFamily="34" charset="-79"/>
                  <a:cs typeface="David" panose="020E0502060401010101" pitchFamily="34" charset="-79"/>
                </a:rPr>
                <a:t>params.csv</a:t>
              </a:r>
            </a:p>
          </p:txBody>
        </p:sp>
        <p:cxnSp>
          <p:nvCxnSpPr>
            <p:cNvPr id="79" name="מחבר חץ ישר 78">
              <a:extLst>
                <a:ext uri="{FF2B5EF4-FFF2-40B4-BE49-F238E27FC236}">
                  <a16:creationId xmlns:a16="http://schemas.microsoft.com/office/drawing/2014/main" id="{D1005716-B0B9-4957-AD26-C51DB1BF01E2}"/>
                </a:ext>
              </a:extLst>
            </p:cNvPr>
            <p:cNvCxnSpPr>
              <a:cxnSpLocks/>
              <a:stCxn id="78" idx="3"/>
            </p:cNvCxnSpPr>
            <p:nvPr/>
          </p:nvCxnSpPr>
          <p:spPr>
            <a:xfrm flipV="1">
              <a:off x="4522974" y="2679139"/>
              <a:ext cx="813610" cy="19248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מחבר חץ ישר 80">
              <a:extLst>
                <a:ext uri="{FF2B5EF4-FFF2-40B4-BE49-F238E27FC236}">
                  <a16:creationId xmlns:a16="http://schemas.microsoft.com/office/drawing/2014/main" id="{A0C1DDF9-1056-4430-9DDF-27C1F67D89B1}"/>
                </a:ext>
              </a:extLst>
            </p:cNvPr>
            <p:cNvCxnSpPr>
              <a:cxnSpLocks/>
            </p:cNvCxnSpPr>
            <p:nvPr/>
          </p:nvCxnSpPr>
          <p:spPr>
            <a:xfrm flipH="1">
              <a:off x="4770918" y="2711368"/>
              <a:ext cx="861903" cy="20253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2739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5043499" y="163472"/>
            <a:ext cx="2105063"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סיכום</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36</a:t>
            </a:fld>
            <a:endParaRPr lang="he-IL"/>
          </a:p>
        </p:txBody>
      </p:sp>
      <p:sp>
        <p:nvSpPr>
          <p:cNvPr id="5" name="TextBox 4">
            <a:extLst>
              <a:ext uri="{FF2B5EF4-FFF2-40B4-BE49-F238E27FC236}">
                <a16:creationId xmlns:a16="http://schemas.microsoft.com/office/drawing/2014/main" id="{0E50EEDD-C85E-4E4D-9029-219A6B68E010}"/>
              </a:ext>
            </a:extLst>
          </p:cNvPr>
          <p:cNvSpPr txBox="1"/>
          <p:nvPr/>
        </p:nvSpPr>
        <p:spPr>
          <a:xfrm>
            <a:off x="190500" y="1418882"/>
            <a:ext cx="11811000" cy="4855816"/>
          </a:xfrm>
          <a:prstGeom prst="rect">
            <a:avLst/>
          </a:prstGeom>
          <a:noFill/>
        </p:spPr>
        <p:txBody>
          <a:bodyPr wrap="square" rtlCol="1">
            <a:spAutoFit/>
          </a:bodyPr>
          <a:lstStyle/>
          <a:p>
            <a:pPr>
              <a:lnSpc>
                <a:spcPct val="107000"/>
              </a:lnSpc>
              <a:spcAft>
                <a:spcPts val="800"/>
              </a:spcAft>
            </a:pPr>
            <a:r>
              <a:rPr lang="he-IL" sz="2000" b="1" dirty="0">
                <a:latin typeface="Cambria" panose="02040503050406030204" pitchFamily="18" charset="0"/>
                <a:ea typeface="Cambria" panose="02040503050406030204" pitchFamily="18" charset="0"/>
                <a:cs typeface="David" panose="020E0502060401010101" pitchFamily="34" charset="-79"/>
              </a:rPr>
              <a:t>מבחינת התוצאות</a:t>
            </a:r>
          </a:p>
          <a:p>
            <a:pPr marL="457200" indent="-457200">
              <a:lnSpc>
                <a:spcPct val="107000"/>
              </a:lnSpc>
              <a:spcAft>
                <a:spcPts val="800"/>
              </a:spcAft>
              <a:buFont typeface="+mj-lt"/>
              <a:buAutoNum type="arabicPeriod"/>
            </a:pPr>
            <a:r>
              <a:rPr lang="he-IL" sz="2000" dirty="0">
                <a:latin typeface="Cambria" panose="02040503050406030204" pitchFamily="18" charset="0"/>
                <a:ea typeface="Cambria" panose="02040503050406030204" pitchFamily="18" charset="0"/>
                <a:cs typeface="David" panose="020E0502060401010101" pitchFamily="34" charset="-79"/>
              </a:rPr>
              <a:t>המערכת עומדת בדרישות – פשוטה להבנה ולתחזוקה, וניתן להתקיף בתוכה (וכן לבודד אותה מהעולם) ולשנות אותה כרצוננו.</a:t>
            </a:r>
          </a:p>
          <a:p>
            <a:pPr marL="457200" indent="-457200">
              <a:lnSpc>
                <a:spcPct val="107000"/>
              </a:lnSpc>
              <a:spcAft>
                <a:spcPts val="800"/>
              </a:spcAft>
              <a:buFont typeface="+mj-lt"/>
              <a:buAutoNum type="arabicPeriod"/>
            </a:pPr>
            <a:r>
              <a:rPr lang="he-IL" sz="2000" dirty="0">
                <a:latin typeface="Cambria" panose="02040503050406030204" pitchFamily="18" charset="0"/>
                <a:ea typeface="Cambria" panose="02040503050406030204" pitchFamily="18" charset="0"/>
                <a:cs typeface="David" panose="020E0502060401010101" pitchFamily="34" charset="-79"/>
              </a:rPr>
              <a:t>התוכנה (התוצר) עומדת בדרישות – התוכנה פשוטה ומקבלת תוצאות טובות באופן קונסיסטנטי – בבחינה סטטית מול דאטאסטים, וכן בסימולציות זמן אמת, בשימוש באפליקציה.</a:t>
            </a:r>
          </a:p>
          <a:p>
            <a:pPr marL="457200" indent="-457200">
              <a:lnSpc>
                <a:spcPct val="107000"/>
              </a:lnSpc>
              <a:spcAft>
                <a:spcPts val="800"/>
              </a:spcAft>
              <a:buFont typeface="+mj-lt"/>
              <a:buAutoNum type="arabicPeriod"/>
            </a:pPr>
            <a:r>
              <a:rPr lang="he-IL" sz="2000" dirty="0">
                <a:latin typeface="Cambria" panose="02040503050406030204" pitchFamily="18" charset="0"/>
                <a:ea typeface="Cambria" panose="02040503050406030204" pitchFamily="18" charset="0"/>
                <a:cs typeface="David" panose="020E0502060401010101" pitchFamily="34" charset="-79"/>
              </a:rPr>
              <a:t>עבור </a:t>
            </a:r>
            <a:r>
              <a:rPr lang="en-US" sz="2000" dirty="0">
                <a:latin typeface="Cambria" panose="02040503050406030204" pitchFamily="18" charset="0"/>
                <a:ea typeface="Cambria" panose="02040503050406030204" pitchFamily="18" charset="0"/>
                <a:cs typeface="David" panose="020E0502060401010101" pitchFamily="34" charset="-79"/>
              </a:rPr>
              <a:t>IF</a:t>
            </a:r>
            <a:r>
              <a:rPr lang="he-IL" sz="2000" dirty="0">
                <a:latin typeface="Cambria" panose="02040503050406030204" pitchFamily="18" charset="0"/>
                <a:ea typeface="Cambria" panose="02040503050406030204" pitchFamily="18" charset="0"/>
                <a:cs typeface="David" panose="020E0502060401010101" pitchFamily="34" charset="-79"/>
              </a:rPr>
              <a:t> קיים פוטנציאל לזיהוי מתקפות נוספות ללא מידע מקדים או רק על בסיס מידע מקדים חלקי או מועט.</a:t>
            </a:r>
          </a:p>
          <a:p>
            <a:pPr marL="457200" indent="-457200">
              <a:lnSpc>
                <a:spcPct val="107000"/>
              </a:lnSpc>
              <a:spcAft>
                <a:spcPts val="800"/>
              </a:spcAft>
              <a:buFont typeface="+mj-lt"/>
              <a:buAutoNum type="arabicPeriod"/>
            </a:pPr>
            <a:r>
              <a:rPr lang="he-IL" sz="2000" dirty="0">
                <a:latin typeface="Cambria" panose="02040503050406030204" pitchFamily="18" charset="0"/>
                <a:ea typeface="Cambria" panose="02040503050406030204" pitchFamily="18" charset="0"/>
                <a:cs typeface="David" panose="020E0502060401010101" pitchFamily="34" charset="-79"/>
              </a:rPr>
              <a:t>וכן מן התוצאות הטובות ניתן להסיק כי השיטות שננקטו, הבחירות שהוחלטו בדרך והתכן של התוצר היו נכונים.</a:t>
            </a:r>
          </a:p>
          <a:p>
            <a:pPr>
              <a:lnSpc>
                <a:spcPct val="107000"/>
              </a:lnSpc>
              <a:spcAft>
                <a:spcPts val="800"/>
              </a:spcAft>
            </a:pPr>
            <a:r>
              <a:rPr lang="he-IL" sz="2000" b="1" dirty="0">
                <a:latin typeface="Cambria" panose="02040503050406030204" pitchFamily="18" charset="0"/>
                <a:ea typeface="Cambria" panose="02040503050406030204" pitchFamily="18" charset="0"/>
                <a:cs typeface="David" panose="020E0502060401010101" pitchFamily="34" charset="-79"/>
              </a:rPr>
              <a:t>מבחינה אישית:</a:t>
            </a:r>
          </a:p>
          <a:p>
            <a:pPr marL="457200" indent="-457200">
              <a:lnSpc>
                <a:spcPct val="107000"/>
              </a:lnSpc>
              <a:spcAft>
                <a:spcPts val="800"/>
              </a:spcAft>
              <a:buFont typeface="+mj-lt"/>
              <a:buAutoNum type="arabicPeriod" startAt="5"/>
            </a:pPr>
            <a:r>
              <a:rPr lang="he-IL" sz="2000" dirty="0">
                <a:latin typeface="Cambria" panose="02040503050406030204" pitchFamily="18" charset="0"/>
                <a:ea typeface="Cambria" panose="02040503050406030204" pitchFamily="18" charset="0"/>
                <a:cs typeface="David" panose="020E0502060401010101" pitchFamily="34" charset="-79"/>
              </a:rPr>
              <a:t>הפרויקט אתגר הן בפן הלימודי בנושאים שלא הכרתי, הן בפן של תכנון ומימוש מערכת עובדת </a:t>
            </a:r>
            <a:r>
              <a:rPr lang="en-US" sz="2000" dirty="0">
                <a:latin typeface="Cambria" panose="02040503050406030204" pitchFamily="18" charset="0"/>
                <a:ea typeface="Cambria" panose="02040503050406030204" pitchFamily="18" charset="0"/>
                <a:cs typeface="David" panose="020E0502060401010101" pitchFamily="34" charset="-79"/>
              </a:rPr>
              <a:t>EndToEnd</a:t>
            </a:r>
            <a:r>
              <a:rPr lang="he-IL" sz="2000" dirty="0">
                <a:latin typeface="Cambria" panose="02040503050406030204" pitchFamily="18" charset="0"/>
                <a:ea typeface="Cambria" panose="02040503050406030204" pitchFamily="18" charset="0"/>
                <a:cs typeface="David" panose="020E0502060401010101" pitchFamily="34" charset="-79"/>
              </a:rPr>
              <a:t> מצורך עד לפתרון מוחלט והן בפן של תכנון סימולציות להוכחת היתכנות.</a:t>
            </a:r>
          </a:p>
          <a:p>
            <a:pPr>
              <a:lnSpc>
                <a:spcPct val="107000"/>
              </a:lnSpc>
              <a:spcAft>
                <a:spcPts val="800"/>
              </a:spcAft>
            </a:pPr>
            <a:r>
              <a:rPr lang="he-IL" sz="2000" b="1" dirty="0">
                <a:latin typeface="Cambria" panose="02040503050406030204" pitchFamily="18" charset="0"/>
                <a:ea typeface="Cambria" panose="02040503050406030204" pitchFamily="18" charset="0"/>
                <a:cs typeface="David" panose="020E0502060401010101" pitchFamily="34" charset="-79"/>
              </a:rPr>
              <a:t>לסיכום:</a:t>
            </a:r>
          </a:p>
          <a:p>
            <a:pPr marL="457200" indent="-457200">
              <a:lnSpc>
                <a:spcPct val="107000"/>
              </a:lnSpc>
              <a:spcAft>
                <a:spcPts val="800"/>
              </a:spcAft>
              <a:buFont typeface="+mj-lt"/>
              <a:buAutoNum type="arabicPeriod" startAt="6"/>
            </a:pPr>
            <a:r>
              <a:rPr lang="he-IL" sz="2000" dirty="0">
                <a:latin typeface="Cambria" panose="02040503050406030204" pitchFamily="18" charset="0"/>
                <a:ea typeface="Cambria" panose="02040503050406030204" pitchFamily="18" charset="0"/>
                <a:cs typeface="David" panose="020E0502060401010101" pitchFamily="34" charset="-79"/>
              </a:rPr>
              <a:t>הפרויקט מהווה הוכחת היתכנות ליצירת כלי לזיהוי מתקפות רשת, בעזרת למידה חישובית, עבור רכיבי </a:t>
            </a:r>
            <a:r>
              <a:rPr lang="en-US" sz="2000" dirty="0">
                <a:latin typeface="Cambria" panose="02040503050406030204" pitchFamily="18" charset="0"/>
                <a:ea typeface="Cambria" panose="02040503050406030204" pitchFamily="18" charset="0"/>
                <a:cs typeface="David" panose="020E0502060401010101" pitchFamily="34" charset="-79"/>
              </a:rPr>
              <a:t>IoT</a:t>
            </a:r>
            <a:r>
              <a:rPr lang="he-IL" sz="2000" dirty="0">
                <a:latin typeface="Cambria" panose="02040503050406030204" pitchFamily="18" charset="0"/>
                <a:ea typeface="Cambria" panose="02040503050406030204" pitchFamily="18" charset="0"/>
                <a:cs typeface="David" panose="020E0502060401010101" pitchFamily="34" charset="-79"/>
              </a:rPr>
              <a:t>.</a:t>
            </a:r>
            <a:endParaRPr lang="en-US" sz="2000" dirty="0">
              <a:latin typeface="Cambria" panose="02040503050406030204" pitchFamily="18" charset="0"/>
              <a:ea typeface="Cambria" panose="02040503050406030204" pitchFamily="18" charset="0"/>
              <a:cs typeface="David" panose="020E0502060401010101" pitchFamily="34" charset="-79"/>
            </a:endParaRPr>
          </a:p>
        </p:txBody>
      </p:sp>
    </p:spTree>
    <p:extLst>
      <p:ext uri="{BB962C8B-B14F-4D97-AF65-F5344CB8AC3E}">
        <p14:creationId xmlns:p14="http://schemas.microsoft.com/office/powerpoint/2010/main" val="31981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2665444" y="163472"/>
            <a:ext cx="6861174"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נושאים להמשך טיפול</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37</a:t>
            </a:fld>
            <a:endParaRPr lang="he-IL"/>
          </a:p>
        </p:txBody>
      </p:sp>
      <p:sp>
        <p:nvSpPr>
          <p:cNvPr id="5" name="TextBox 4">
            <a:extLst>
              <a:ext uri="{FF2B5EF4-FFF2-40B4-BE49-F238E27FC236}">
                <a16:creationId xmlns:a16="http://schemas.microsoft.com/office/drawing/2014/main" id="{0E50EEDD-C85E-4E4D-9029-219A6B68E010}"/>
              </a:ext>
            </a:extLst>
          </p:cNvPr>
          <p:cNvSpPr txBox="1"/>
          <p:nvPr/>
        </p:nvSpPr>
        <p:spPr>
          <a:xfrm>
            <a:off x="237506" y="1399347"/>
            <a:ext cx="11713194" cy="4812215"/>
          </a:xfrm>
          <a:prstGeom prst="rect">
            <a:avLst/>
          </a:prstGeom>
          <a:noFill/>
        </p:spPr>
        <p:txBody>
          <a:bodyPr wrap="square" rtlCol="1">
            <a:spAutoFit/>
          </a:bodyPr>
          <a:lstStyle/>
          <a:p>
            <a:pPr marL="457200" indent="-457200">
              <a:lnSpc>
                <a:spcPct val="107000"/>
              </a:lnSpc>
              <a:spcAft>
                <a:spcPts val="800"/>
              </a:spcAft>
              <a:buFont typeface="+mj-lt"/>
              <a:buAutoNum type="arabicPeriod"/>
            </a:pPr>
            <a:r>
              <a:rPr lang="he-IL" sz="3200" dirty="0">
                <a:latin typeface="Cambria" panose="02040503050406030204" pitchFamily="18" charset="0"/>
                <a:ea typeface="Cambria" panose="02040503050406030204" pitchFamily="18" charset="0"/>
                <a:cs typeface="David" panose="020E0502060401010101" pitchFamily="34" charset="-79"/>
              </a:rPr>
              <a:t>בחינת הפתרון והתאמתו ל</a:t>
            </a:r>
            <a:r>
              <a:rPr lang="he-IL" sz="3200" b="1" dirty="0">
                <a:latin typeface="Cambria" panose="02040503050406030204" pitchFamily="18" charset="0"/>
                <a:ea typeface="Cambria" panose="02040503050406030204" pitchFamily="18" charset="0"/>
                <a:cs typeface="David" panose="020E0502060401010101" pitchFamily="34" charset="-79"/>
              </a:rPr>
              <a:t>רשתות מורכבות </a:t>
            </a:r>
            <a:r>
              <a:rPr lang="he-IL" sz="3200" dirty="0">
                <a:latin typeface="Cambria" panose="02040503050406030204" pitchFamily="18" charset="0"/>
                <a:ea typeface="Cambria" panose="02040503050406030204" pitchFamily="18" charset="0"/>
                <a:cs typeface="David" panose="020E0502060401010101" pitchFamily="34" charset="-79"/>
              </a:rPr>
              <a:t>יותר (מהוכחת היתכנות למו"פ)</a:t>
            </a:r>
          </a:p>
          <a:p>
            <a:pPr marL="914400" lvl="1" indent="-457200">
              <a:lnSpc>
                <a:spcPct val="107000"/>
              </a:lnSpc>
              <a:spcAft>
                <a:spcPts val="800"/>
              </a:spcAft>
              <a:buFont typeface="Courier New" panose="02070309020205020404" pitchFamily="49" charset="0"/>
              <a:buChar char="o"/>
            </a:pPr>
            <a:r>
              <a:rPr lang="he-IL" sz="3200" dirty="0">
                <a:latin typeface="Cambria" panose="02040503050406030204" pitchFamily="18" charset="0"/>
                <a:ea typeface="Cambria" panose="02040503050406030204" pitchFamily="18" charset="0"/>
                <a:cs typeface="David" panose="020E0502060401010101" pitchFamily="34" charset="-79"/>
              </a:rPr>
              <a:t>סוגי שרתים ופרוטוקולים נוספים.</a:t>
            </a:r>
          </a:p>
          <a:p>
            <a:pPr marL="914400" lvl="1" indent="-457200">
              <a:lnSpc>
                <a:spcPct val="107000"/>
              </a:lnSpc>
              <a:spcAft>
                <a:spcPts val="800"/>
              </a:spcAft>
              <a:buFont typeface="Courier New" panose="02070309020205020404" pitchFamily="49" charset="0"/>
              <a:buChar char="o"/>
            </a:pPr>
            <a:r>
              <a:rPr lang="he-IL" sz="3200" dirty="0">
                <a:latin typeface="Cambria" panose="02040503050406030204" pitchFamily="18" charset="0"/>
                <a:ea typeface="Cambria" panose="02040503050406030204" pitchFamily="18" charset="0"/>
                <a:cs typeface="David" panose="020E0502060401010101" pitchFamily="34" charset="-79"/>
              </a:rPr>
              <a:t>מתקפות </a:t>
            </a:r>
            <a:r>
              <a:rPr lang="en-US" sz="3200" dirty="0">
                <a:latin typeface="Cambria" panose="02040503050406030204" pitchFamily="18" charset="0"/>
                <a:ea typeface="Cambria" panose="02040503050406030204" pitchFamily="18" charset="0"/>
                <a:cs typeface="David" panose="020E0502060401010101" pitchFamily="34" charset="-79"/>
              </a:rPr>
              <a:t>DoS</a:t>
            </a:r>
            <a:r>
              <a:rPr lang="he-IL" sz="3200" dirty="0">
                <a:latin typeface="Cambria" panose="02040503050406030204" pitchFamily="18" charset="0"/>
                <a:ea typeface="Cambria" panose="02040503050406030204" pitchFamily="18" charset="0"/>
                <a:cs typeface="David" panose="020E0502060401010101" pitchFamily="34" charset="-79"/>
              </a:rPr>
              <a:t> נוספות ומתקפות בעלות אופי שונה (למשל </a:t>
            </a:r>
            <a:r>
              <a:rPr lang="en-US" sz="3200" dirty="0">
                <a:latin typeface="Cambria" panose="02040503050406030204" pitchFamily="18" charset="0"/>
                <a:ea typeface="Cambria" panose="02040503050406030204" pitchFamily="18" charset="0"/>
                <a:cs typeface="David" panose="020E0502060401010101" pitchFamily="34" charset="-79"/>
              </a:rPr>
              <a:t>Mirai</a:t>
            </a:r>
            <a:r>
              <a:rPr lang="he-IL" sz="3200" dirty="0">
                <a:latin typeface="Cambria" panose="02040503050406030204" pitchFamily="18" charset="0"/>
                <a:ea typeface="Cambria" panose="02040503050406030204" pitchFamily="18" charset="0"/>
                <a:cs typeface="David" panose="020E0502060401010101" pitchFamily="34" charset="-79"/>
              </a:rPr>
              <a:t>).</a:t>
            </a:r>
          </a:p>
          <a:p>
            <a:pPr marL="914400" lvl="1" indent="-457200">
              <a:lnSpc>
                <a:spcPct val="107000"/>
              </a:lnSpc>
              <a:spcAft>
                <a:spcPts val="800"/>
              </a:spcAft>
              <a:buFont typeface="Courier New" panose="02070309020205020404" pitchFamily="49" charset="0"/>
              <a:buChar char="o"/>
            </a:pPr>
            <a:r>
              <a:rPr lang="he-IL" sz="3200" dirty="0">
                <a:latin typeface="Cambria" panose="02040503050406030204" pitchFamily="18" charset="0"/>
                <a:ea typeface="Cambria" panose="02040503050406030204" pitchFamily="18" charset="0"/>
                <a:cs typeface="David" panose="020E0502060401010101" pitchFamily="34" charset="-79"/>
              </a:rPr>
              <a:t>טופולוגיות רשת שונות</a:t>
            </a:r>
          </a:p>
          <a:p>
            <a:pPr marL="457200" indent="-457200">
              <a:lnSpc>
                <a:spcPct val="107000"/>
              </a:lnSpc>
              <a:spcAft>
                <a:spcPts val="800"/>
              </a:spcAft>
              <a:buFont typeface="+mj-lt"/>
              <a:buAutoNum type="arabicPeriod"/>
            </a:pPr>
            <a:r>
              <a:rPr lang="he-IL" sz="3200" dirty="0">
                <a:latin typeface="Cambria" panose="02040503050406030204" pitchFamily="18" charset="0"/>
                <a:ea typeface="Cambria" panose="02040503050406030204" pitchFamily="18" charset="0"/>
                <a:cs typeface="David" panose="020E0502060401010101" pitchFamily="34" charset="-79"/>
              </a:rPr>
              <a:t> </a:t>
            </a:r>
            <a:r>
              <a:rPr lang="he-IL" sz="3200" b="1" dirty="0">
                <a:latin typeface="Cambria" panose="02040503050406030204" pitchFamily="18" charset="0"/>
                <a:ea typeface="Cambria" panose="02040503050406030204" pitchFamily="18" charset="0"/>
                <a:cs typeface="David" panose="020E0502060401010101" pitchFamily="34" charset="-79"/>
              </a:rPr>
              <a:t>הוספת תגובה למתקפות </a:t>
            </a:r>
            <a:r>
              <a:rPr lang="he-IL" sz="3200" dirty="0">
                <a:latin typeface="Cambria" panose="02040503050406030204" pitchFamily="18" charset="0"/>
                <a:ea typeface="Cambria" panose="02040503050406030204" pitchFamily="18" charset="0"/>
                <a:cs typeface="David" panose="020E0502060401010101" pitchFamily="34" charset="-79"/>
              </a:rPr>
              <a:t>שמזהים (עפ"י קלסיפיקציה של מתקפה ב-</a:t>
            </a:r>
            <a:r>
              <a:rPr lang="en-US" sz="3200" dirty="0">
                <a:latin typeface="Cambria" panose="02040503050406030204" pitchFamily="18" charset="0"/>
                <a:ea typeface="Cambria" panose="02040503050406030204" pitchFamily="18" charset="0"/>
                <a:cs typeface="David" panose="020E0502060401010101" pitchFamily="34" charset="-79"/>
              </a:rPr>
              <a:t>RF</a:t>
            </a:r>
            <a:r>
              <a:rPr lang="he-IL" sz="3200" dirty="0">
                <a:latin typeface="Cambria" panose="02040503050406030204" pitchFamily="18" charset="0"/>
                <a:ea typeface="Cambria" panose="02040503050406030204" pitchFamily="18" charset="0"/>
                <a:cs typeface="David" panose="020E0502060401010101" pitchFamily="34" charset="-79"/>
              </a:rPr>
              <a:t>, </a:t>
            </a:r>
            <a:br>
              <a:rPr lang="en-US" sz="3200" dirty="0">
                <a:latin typeface="Cambria" panose="02040503050406030204" pitchFamily="18" charset="0"/>
                <a:ea typeface="Cambria" panose="02040503050406030204" pitchFamily="18" charset="0"/>
                <a:cs typeface="David" panose="020E0502060401010101" pitchFamily="34" charset="-79"/>
              </a:rPr>
            </a:br>
            <a:r>
              <a:rPr lang="he-IL" sz="3200" dirty="0">
                <a:latin typeface="Cambria" panose="02040503050406030204" pitchFamily="18" charset="0"/>
                <a:ea typeface="Cambria" panose="02040503050406030204" pitchFamily="18" charset="0"/>
                <a:cs typeface="David" panose="020E0502060401010101" pitchFamily="34" charset="-79"/>
              </a:rPr>
              <a:t>כי אם אנו יודעים איזו מתקפה זו בסבירות גבוהה, ניתן לבצע פעולת מנע).</a:t>
            </a:r>
          </a:p>
          <a:p>
            <a:pPr marL="457200" indent="-457200">
              <a:lnSpc>
                <a:spcPct val="107000"/>
              </a:lnSpc>
              <a:spcAft>
                <a:spcPts val="800"/>
              </a:spcAft>
              <a:buFont typeface="+mj-lt"/>
              <a:buAutoNum type="arabicPeriod"/>
            </a:pPr>
            <a:r>
              <a:rPr lang="he-IL" sz="3200" dirty="0">
                <a:latin typeface="Cambria" panose="02040503050406030204" pitchFamily="18" charset="0"/>
                <a:ea typeface="Cambria" panose="02040503050406030204" pitchFamily="18" charset="0"/>
                <a:cs typeface="David" panose="020E0502060401010101" pitchFamily="34" charset="-79"/>
              </a:rPr>
              <a:t>שווה בדיקה האם </a:t>
            </a:r>
            <a:r>
              <a:rPr lang="he-IL" sz="3200" b="1" dirty="0">
                <a:latin typeface="Cambria" panose="02040503050406030204" pitchFamily="18" charset="0"/>
                <a:ea typeface="Cambria" panose="02040503050406030204" pitchFamily="18" charset="0"/>
                <a:cs typeface="David" panose="020E0502060401010101" pitchFamily="34" charset="-79"/>
              </a:rPr>
              <a:t>רשתות נוירונים </a:t>
            </a:r>
            <a:r>
              <a:rPr lang="he-IL" sz="3200" dirty="0">
                <a:latin typeface="Cambria" panose="02040503050406030204" pitchFamily="18" charset="0"/>
                <a:ea typeface="Cambria" panose="02040503050406030204" pitchFamily="18" charset="0"/>
                <a:cs typeface="David" panose="020E0502060401010101" pitchFamily="34" charset="-79"/>
              </a:rPr>
              <a:t>יניבו ביצועים טובים כמו המודלים שנבחרו עם סיבוכיות זמן ומקום שיתחרו במודלים אלו.</a:t>
            </a:r>
          </a:p>
        </p:txBody>
      </p:sp>
    </p:spTree>
    <p:extLst>
      <p:ext uri="{BB962C8B-B14F-4D97-AF65-F5344CB8AC3E}">
        <p14:creationId xmlns:p14="http://schemas.microsoft.com/office/powerpoint/2010/main" val="3568508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33963287-155B-49B4-9CF9-BBB1E54E9F43}"/>
              </a:ext>
            </a:extLst>
          </p:cNvPr>
          <p:cNvSpPr/>
          <p:nvPr/>
        </p:nvSpPr>
        <p:spPr>
          <a:xfrm>
            <a:off x="4820651" y="2598003"/>
            <a:ext cx="2550698" cy="1107996"/>
          </a:xfrm>
          <a:prstGeom prst="rect">
            <a:avLst/>
          </a:prstGeom>
          <a:noFill/>
        </p:spPr>
        <p:txBody>
          <a:bodyPr wrap="none" lIns="91440" tIns="45720" rIns="91440" bIns="45720">
            <a:spAutoFit/>
          </a:bodyPr>
          <a:lstStyle/>
          <a:p>
            <a:pPr algn="ct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נספחים</a:t>
            </a:r>
            <a:endParaRPr lang="en-US" sz="4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9977CCCF-72EA-4C84-8BFF-C56E29C74204}"/>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FA3B71B6-2DB3-4A53-922D-290FA615F8E9}"/>
              </a:ext>
            </a:extLst>
          </p:cNvPr>
          <p:cNvSpPr>
            <a:spLocks noGrp="1"/>
          </p:cNvSpPr>
          <p:nvPr>
            <p:ph type="sldNum" sz="quarter" idx="12"/>
          </p:nvPr>
        </p:nvSpPr>
        <p:spPr/>
        <p:txBody>
          <a:bodyPr/>
          <a:lstStyle/>
          <a:p>
            <a:fld id="{BAAA9BBB-F405-417C-AE07-41F3AEF30BD1}" type="slidenum">
              <a:rPr lang="he-IL" smtClean="0"/>
              <a:t>38</a:t>
            </a:fld>
            <a:endParaRPr lang="he-IL"/>
          </a:p>
        </p:txBody>
      </p:sp>
    </p:spTree>
    <p:extLst>
      <p:ext uri="{BB962C8B-B14F-4D97-AF65-F5344CB8AC3E}">
        <p14:creationId xmlns:p14="http://schemas.microsoft.com/office/powerpoint/2010/main" val="944592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33963287-155B-49B4-9CF9-BBB1E54E9F43}"/>
              </a:ext>
            </a:extLst>
          </p:cNvPr>
          <p:cNvSpPr/>
          <p:nvPr/>
        </p:nvSpPr>
        <p:spPr>
          <a:xfrm>
            <a:off x="2185315" y="2598003"/>
            <a:ext cx="7821372" cy="2215991"/>
          </a:xfrm>
          <a:prstGeom prst="rect">
            <a:avLst/>
          </a:prstGeom>
          <a:noFill/>
        </p:spPr>
        <p:txBody>
          <a:bodyPr wrap="none" lIns="91440" tIns="45720" rIns="91440" bIns="45720">
            <a:spAutoFit/>
          </a:bodyPr>
          <a:lstStyle/>
          <a:p>
            <a:pPr algn="ct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יישום התוכנה בזמן אמת</a:t>
            </a:r>
            <a:endParaRPr lang="en-US" sz="4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a:p>
            <a:pPr marL="571500" indent="-571500" algn="ctr">
              <a:buFont typeface="Courier New" panose="02070309020205020404" pitchFamily="49" charset="0"/>
              <a:buChar char="o"/>
            </a:pPr>
            <a:r>
              <a:rPr lang="he-IL" sz="3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עם </a:t>
            </a:r>
            <a:r>
              <a:rPr lang="en-US" sz="3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Isolation Forest</a:t>
            </a:r>
            <a:br>
              <a:rPr lang="en-US" sz="3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br>
            <a:r>
              <a:rPr lang="he-IL" sz="3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מהירות </a:t>
            </a:r>
            <a:r>
              <a:rPr lang="en-US" sz="3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x1</a:t>
            </a:r>
            <a:endParaRPr lang="he-IL" sz="3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9977CCCF-72EA-4C84-8BFF-C56E29C74204}"/>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FA3B71B6-2DB3-4A53-922D-290FA615F8E9}"/>
              </a:ext>
            </a:extLst>
          </p:cNvPr>
          <p:cNvSpPr>
            <a:spLocks noGrp="1"/>
          </p:cNvSpPr>
          <p:nvPr>
            <p:ph type="sldNum" sz="quarter" idx="12"/>
          </p:nvPr>
        </p:nvSpPr>
        <p:spPr/>
        <p:txBody>
          <a:bodyPr/>
          <a:lstStyle/>
          <a:p>
            <a:fld id="{BAAA9BBB-F405-417C-AE07-41F3AEF30BD1}" type="slidenum">
              <a:rPr lang="he-IL" smtClean="0"/>
              <a:t>39</a:t>
            </a:fld>
            <a:endParaRPr lang="he-IL"/>
          </a:p>
        </p:txBody>
      </p:sp>
    </p:spTree>
    <p:extLst>
      <p:ext uri="{BB962C8B-B14F-4D97-AF65-F5344CB8AC3E}">
        <p14:creationId xmlns:p14="http://schemas.microsoft.com/office/powerpoint/2010/main" val="402596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2711906" y="163472"/>
            <a:ext cx="6768198" cy="1107996"/>
          </a:xfrm>
          <a:prstGeom prst="rect">
            <a:avLst/>
          </a:prstGeom>
          <a:noFill/>
        </p:spPr>
        <p:txBody>
          <a:bodyPr wrap="none" lIns="91440" tIns="45720" rIns="91440" bIns="45720">
            <a:spAutoFit/>
          </a:bodyPr>
          <a:lstStyle/>
          <a:p>
            <a:pPr algn="ct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רקע על מתקפות רשת</a:t>
            </a:r>
            <a:endParaRPr lang="en-US" sz="4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67BDE2ED-B53D-4C26-98EB-CB0A09C60913}"/>
              </a:ext>
            </a:extLst>
          </p:cNvPr>
          <p:cNvSpPr>
            <a:spLocks noGrp="1"/>
          </p:cNvSpPr>
          <p:nvPr>
            <p:ph type="ftr" sz="quarter" idx="11"/>
          </p:nvPr>
        </p:nvSpPr>
        <p:spPr>
          <a:xfrm>
            <a:off x="4038600" y="6356350"/>
            <a:ext cx="4114800" cy="365125"/>
          </a:xfrm>
        </p:spPr>
        <p:txBody>
          <a:bodyPr/>
          <a:lstStyle/>
          <a:p>
            <a:r>
              <a:rPr lang="he-IL" dirty="0"/>
              <a:t>מעבדת </a:t>
            </a:r>
            <a:r>
              <a:rPr lang="en-US" dirty="0"/>
              <a:t>NSSL</a:t>
            </a:r>
            <a:endParaRPr lang="he-IL" dirty="0"/>
          </a:p>
        </p:txBody>
      </p:sp>
      <p:sp>
        <p:nvSpPr>
          <p:cNvPr id="3" name="מציין מיקום של מספר שקופית 2">
            <a:extLst>
              <a:ext uri="{FF2B5EF4-FFF2-40B4-BE49-F238E27FC236}">
                <a16:creationId xmlns:a16="http://schemas.microsoft.com/office/drawing/2014/main" id="{4AFAD4C5-2A8E-4AAF-9099-0F48006700A8}"/>
              </a:ext>
            </a:extLst>
          </p:cNvPr>
          <p:cNvSpPr>
            <a:spLocks noGrp="1"/>
          </p:cNvSpPr>
          <p:nvPr>
            <p:ph type="sldNum" sz="quarter" idx="12"/>
          </p:nvPr>
        </p:nvSpPr>
        <p:spPr/>
        <p:txBody>
          <a:bodyPr/>
          <a:lstStyle/>
          <a:p>
            <a:fld id="{BAAA9BBB-F405-417C-AE07-41F3AEF30BD1}" type="slidenum">
              <a:rPr lang="he-IL" smtClean="0"/>
              <a:t>4</a:t>
            </a:fld>
            <a:endParaRPr lang="he-IL"/>
          </a:p>
        </p:txBody>
      </p:sp>
      <p:sp>
        <p:nvSpPr>
          <p:cNvPr id="7" name="TextBox 4">
            <a:extLst>
              <a:ext uri="{FF2B5EF4-FFF2-40B4-BE49-F238E27FC236}">
                <a16:creationId xmlns:a16="http://schemas.microsoft.com/office/drawing/2014/main" id="{30FBFF95-D448-4A7A-B487-6D4FD60D79CB}"/>
              </a:ext>
            </a:extLst>
          </p:cNvPr>
          <p:cNvSpPr txBox="1"/>
          <p:nvPr/>
        </p:nvSpPr>
        <p:spPr>
          <a:xfrm>
            <a:off x="924367" y="1551751"/>
            <a:ext cx="10343265" cy="2554545"/>
          </a:xfrm>
          <a:prstGeom prst="rect">
            <a:avLst/>
          </a:prstGeom>
          <a:noFill/>
        </p:spPr>
        <p:txBody>
          <a:bodyPr wrap="square" rtlCol="1">
            <a:spAutoFit/>
          </a:bodyPr>
          <a:lstStyle/>
          <a:p>
            <a:r>
              <a:rPr lang="en-US" sz="3200" b="1" dirty="0">
                <a:latin typeface="Cambria" panose="02040503050406030204" pitchFamily="18" charset="0"/>
                <a:ea typeface="Cambria" panose="02040503050406030204" pitchFamily="18" charset="0"/>
                <a:cs typeface="David" panose="020E0502060401010101" pitchFamily="34" charset="-79"/>
              </a:rPr>
              <a:t>DoS</a:t>
            </a:r>
            <a:r>
              <a:rPr lang="he-IL" sz="3200" dirty="0">
                <a:latin typeface="Cambria" panose="02040503050406030204" pitchFamily="18" charset="0"/>
                <a:ea typeface="Cambria" panose="02040503050406030204" pitchFamily="18" charset="0"/>
                <a:cs typeface="David" panose="020E0502060401010101" pitchFamily="34" charset="-79"/>
              </a:rPr>
              <a:t> – (</a:t>
            </a:r>
            <a:r>
              <a:rPr lang="en-US" sz="3200" dirty="0">
                <a:latin typeface="Cambria" panose="02040503050406030204" pitchFamily="18" charset="0"/>
                <a:ea typeface="Cambria" panose="02040503050406030204" pitchFamily="18" charset="0"/>
                <a:cs typeface="David" panose="020E0502060401010101" pitchFamily="34" charset="-79"/>
              </a:rPr>
              <a:t>Denial Of Service</a:t>
            </a:r>
            <a:r>
              <a:rPr lang="he-IL" sz="3200" dirty="0">
                <a:latin typeface="Cambria" panose="02040503050406030204" pitchFamily="18" charset="0"/>
                <a:ea typeface="Cambria" panose="02040503050406030204" pitchFamily="18" charset="0"/>
                <a:cs typeface="David" panose="020E0502060401010101" pitchFamily="34" charset="-79"/>
              </a:rPr>
              <a:t>) מתקפות שמטרתן – הפסקת שירות של שרת או מחשב עקב ניצול משאבים קיצוני שנובע מבקשות פיקטיביות </a:t>
            </a:r>
          </a:p>
          <a:p>
            <a:br>
              <a:rPr lang="en-US" sz="3200" b="1" dirty="0">
                <a:latin typeface="Cambria" panose="02040503050406030204" pitchFamily="18" charset="0"/>
                <a:ea typeface="Cambria" panose="02040503050406030204" pitchFamily="18" charset="0"/>
                <a:cs typeface="David" panose="020E0502060401010101" pitchFamily="34" charset="-79"/>
              </a:rPr>
            </a:br>
            <a:r>
              <a:rPr lang="en-US" sz="3200" b="1" dirty="0">
                <a:latin typeface="Cambria" panose="02040503050406030204" pitchFamily="18" charset="0"/>
                <a:ea typeface="Cambria" panose="02040503050406030204" pitchFamily="18" charset="0"/>
                <a:cs typeface="David" panose="020E0502060401010101" pitchFamily="34" charset="-79"/>
              </a:rPr>
              <a:t>DDoS</a:t>
            </a:r>
            <a:r>
              <a:rPr lang="he-IL" sz="3200" dirty="0">
                <a:latin typeface="Cambria" panose="02040503050406030204" pitchFamily="18" charset="0"/>
                <a:ea typeface="Cambria" panose="02040503050406030204" pitchFamily="18" charset="0"/>
                <a:cs typeface="David" panose="020E0502060401010101" pitchFamily="34" charset="-79"/>
              </a:rPr>
              <a:t> – </a:t>
            </a:r>
            <a:r>
              <a:rPr lang="en-US" sz="3200" dirty="0">
                <a:latin typeface="Cambria" panose="02040503050406030204" pitchFamily="18" charset="0"/>
                <a:ea typeface="Cambria" panose="02040503050406030204" pitchFamily="18" charset="0"/>
                <a:cs typeface="David" panose="020E0502060401010101" pitchFamily="34" charset="-79"/>
              </a:rPr>
              <a:t>Distributed DoS)</a:t>
            </a:r>
            <a:r>
              <a:rPr lang="he-IL" sz="3200" dirty="0">
                <a:latin typeface="Cambria" panose="02040503050406030204" pitchFamily="18" charset="0"/>
                <a:ea typeface="Cambria" panose="02040503050406030204" pitchFamily="18" charset="0"/>
                <a:cs typeface="David" panose="020E0502060401010101" pitchFamily="34" charset="-79"/>
              </a:rPr>
              <a:t>) ביצוע </a:t>
            </a:r>
            <a:r>
              <a:rPr lang="en-US" sz="3200" dirty="0">
                <a:latin typeface="Cambria" panose="02040503050406030204" pitchFamily="18" charset="0"/>
                <a:ea typeface="Cambria" panose="02040503050406030204" pitchFamily="18" charset="0"/>
                <a:cs typeface="David" panose="020E0502060401010101" pitchFamily="34" charset="-79"/>
              </a:rPr>
              <a:t>DoS</a:t>
            </a:r>
            <a:r>
              <a:rPr lang="he-IL" sz="3200" dirty="0">
                <a:latin typeface="Cambria" panose="02040503050406030204" pitchFamily="18" charset="0"/>
                <a:ea typeface="Cambria" panose="02040503050406030204" pitchFamily="18" charset="0"/>
                <a:cs typeface="David" panose="020E0502060401010101" pitchFamily="34" charset="-79"/>
              </a:rPr>
              <a:t> ממחשבים שונים </a:t>
            </a:r>
            <a:r>
              <a:rPr lang="he-IL" sz="3200" dirty="0" err="1">
                <a:latin typeface="Cambria" panose="02040503050406030204" pitchFamily="18" charset="0"/>
                <a:ea typeface="Cambria" panose="02040503050406030204" pitchFamily="18" charset="0"/>
                <a:cs typeface="David" panose="020E0502060401010101" pitchFamily="34" charset="-79"/>
              </a:rPr>
              <a:t>בו"ז</a:t>
            </a:r>
            <a:r>
              <a:rPr lang="he-IL" sz="3200" dirty="0">
                <a:latin typeface="Cambria" panose="02040503050406030204" pitchFamily="18" charset="0"/>
                <a:ea typeface="Cambria" panose="02040503050406030204" pitchFamily="18" charset="0"/>
                <a:cs typeface="David" panose="020E0502060401010101" pitchFamily="34" charset="-79"/>
              </a:rPr>
              <a:t> עפ"י הוראת מפעיל</a:t>
            </a:r>
          </a:p>
        </p:txBody>
      </p:sp>
    </p:spTree>
    <p:extLst>
      <p:ext uri="{BB962C8B-B14F-4D97-AF65-F5344CB8AC3E}">
        <p14:creationId xmlns:p14="http://schemas.microsoft.com/office/powerpoint/2010/main" val="456495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40</a:t>
            </a:fld>
            <a:endParaRPr lang="he-IL"/>
          </a:p>
        </p:txBody>
      </p:sp>
      <p:sp>
        <p:nvSpPr>
          <p:cNvPr id="5" name="מלבן 4">
            <a:extLst>
              <a:ext uri="{FF2B5EF4-FFF2-40B4-BE49-F238E27FC236}">
                <a16:creationId xmlns:a16="http://schemas.microsoft.com/office/drawing/2014/main" id="{50D10767-1457-4C5A-AAA2-0F300B69C618}"/>
              </a:ext>
            </a:extLst>
          </p:cNvPr>
          <p:cNvSpPr/>
          <p:nvPr/>
        </p:nvSpPr>
        <p:spPr>
          <a:xfrm>
            <a:off x="10130531" y="783974"/>
            <a:ext cx="1434935" cy="523220"/>
          </a:xfrm>
          <a:prstGeom prst="rect">
            <a:avLst/>
          </a:prstGeom>
        </p:spPr>
        <p:txBody>
          <a:bodyPr wrap="square">
            <a:spAutoFit/>
          </a:bodyPr>
          <a:lstStyle/>
          <a:p>
            <a:pPr algn="ctr" rtl="0"/>
            <a:r>
              <a:rPr lang="en-US" sz="1400" dirty="0">
                <a:solidFill>
                  <a:schemeClr val="bg1"/>
                </a:solidFill>
                <a:latin typeface="Cambria" panose="02040503050406030204" pitchFamily="18" charset="0"/>
                <a:ea typeface="Cambria" panose="02040503050406030204" pitchFamily="18" charset="0"/>
                <a:cs typeface="David" panose="020E0502060401010101" pitchFamily="34" charset="-79"/>
              </a:rPr>
              <a:t>USERS &amp;</a:t>
            </a:r>
          </a:p>
          <a:p>
            <a:pPr algn="ctr" rtl="0"/>
            <a:r>
              <a:rPr lang="en-US" sz="1400" dirty="0">
                <a:solidFill>
                  <a:schemeClr val="bg1"/>
                </a:solidFill>
                <a:latin typeface="Cambria" panose="02040503050406030204" pitchFamily="18" charset="0"/>
                <a:ea typeface="Cambria" panose="02040503050406030204" pitchFamily="18" charset="0"/>
                <a:cs typeface="David" panose="020E0502060401010101" pitchFamily="34" charset="-79"/>
              </a:rPr>
              <a:t>ATTACKER</a:t>
            </a:r>
            <a:endParaRPr lang="he-IL" sz="1400" dirty="0">
              <a:solidFill>
                <a:schemeClr val="bg1"/>
              </a:solidFill>
              <a:latin typeface="Cambria" panose="02040503050406030204" pitchFamily="18" charset="0"/>
              <a:ea typeface="Cambria" panose="02040503050406030204" pitchFamily="18" charset="0"/>
              <a:cs typeface="David" panose="020E0502060401010101" pitchFamily="34" charset="-79"/>
            </a:endParaRPr>
          </a:p>
        </p:txBody>
      </p:sp>
      <p:sp>
        <p:nvSpPr>
          <p:cNvPr id="6" name="מלבן 5">
            <a:extLst>
              <a:ext uri="{FF2B5EF4-FFF2-40B4-BE49-F238E27FC236}">
                <a16:creationId xmlns:a16="http://schemas.microsoft.com/office/drawing/2014/main" id="{F99B126C-31FD-4A46-93DC-AD3DA54EE8A3}"/>
              </a:ext>
            </a:extLst>
          </p:cNvPr>
          <p:cNvSpPr/>
          <p:nvPr/>
        </p:nvSpPr>
        <p:spPr>
          <a:xfrm>
            <a:off x="3788228" y="783196"/>
            <a:ext cx="2137559" cy="307777"/>
          </a:xfrm>
          <a:prstGeom prst="rect">
            <a:avLst/>
          </a:prstGeom>
        </p:spPr>
        <p:txBody>
          <a:bodyPr wrap="square">
            <a:spAutoFit/>
          </a:bodyPr>
          <a:lstStyle/>
          <a:p>
            <a:pPr algn="ctr"/>
            <a:r>
              <a:rPr lang="en-US" sz="1400" dirty="0">
                <a:solidFill>
                  <a:schemeClr val="bg1"/>
                </a:solidFill>
                <a:latin typeface="Cambria" panose="02040503050406030204" pitchFamily="18" charset="0"/>
                <a:ea typeface="Cambria" panose="02040503050406030204" pitchFamily="18" charset="0"/>
                <a:cs typeface="David" panose="020E0502060401010101" pitchFamily="34" charset="-79"/>
              </a:rPr>
              <a:t>ATTACKS DETECTOR IF</a:t>
            </a:r>
            <a:endParaRPr lang="he-IL" sz="1400" dirty="0">
              <a:solidFill>
                <a:schemeClr val="bg1"/>
              </a:solidFill>
              <a:latin typeface="Cambria" panose="02040503050406030204" pitchFamily="18" charset="0"/>
              <a:ea typeface="Cambria" panose="02040503050406030204" pitchFamily="18" charset="0"/>
              <a:cs typeface="David" panose="020E0502060401010101" pitchFamily="34" charset="-79"/>
            </a:endParaRPr>
          </a:p>
        </p:txBody>
      </p:sp>
      <p:sp>
        <p:nvSpPr>
          <p:cNvPr id="7" name="מלבן 6">
            <a:extLst>
              <a:ext uri="{FF2B5EF4-FFF2-40B4-BE49-F238E27FC236}">
                <a16:creationId xmlns:a16="http://schemas.microsoft.com/office/drawing/2014/main" id="{8D271D88-2AF1-42A1-8157-EAA35BF39302}"/>
              </a:ext>
            </a:extLst>
          </p:cNvPr>
          <p:cNvSpPr/>
          <p:nvPr/>
        </p:nvSpPr>
        <p:spPr>
          <a:xfrm>
            <a:off x="907728" y="2598003"/>
            <a:ext cx="10376559" cy="2123658"/>
          </a:xfrm>
          <a:prstGeom prst="rect">
            <a:avLst/>
          </a:prstGeom>
          <a:noFill/>
        </p:spPr>
        <p:txBody>
          <a:bodyPr wrap="none" lIns="91440" tIns="45720" rIns="91440" bIns="45720">
            <a:spAutoFit/>
          </a:bodyPr>
          <a:lstStyle/>
          <a:p>
            <a:pPr algn="ctr"/>
            <a:r>
              <a:rPr lang="he-IL" sz="66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פה הייתה אמורה לבוא סימולציה</a:t>
            </a:r>
          </a:p>
          <a:p>
            <a:pPr algn="ctr"/>
            <a:r>
              <a:rPr lang="he-IL" sz="6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כבדה מדי להגשה ה-</a:t>
            </a:r>
            <a:r>
              <a:rPr lang="en-US" sz="660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L</a:t>
            </a:r>
            <a:r>
              <a:rPr lang="en-US" sz="66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abadmin</a:t>
            </a:r>
            <a:endParaRPr lang="he-IL" sz="36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Tree>
    <p:extLst>
      <p:ext uri="{BB962C8B-B14F-4D97-AF65-F5344CB8AC3E}">
        <p14:creationId xmlns:p14="http://schemas.microsoft.com/office/powerpoint/2010/main" val="765199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1984960" y="163472"/>
            <a:ext cx="8222123" cy="2123658"/>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תוצאות של אימון עם חלק</a:t>
            </a:r>
          </a:p>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מהמתקפות - </a:t>
            </a:r>
            <a:r>
              <a:rPr lang="en-US"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IF</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41</a:t>
            </a:fld>
            <a:endParaRPr lang="he-IL"/>
          </a:p>
        </p:txBody>
      </p:sp>
      <p:pic>
        <p:nvPicPr>
          <p:cNvPr id="5" name="תמונה 4">
            <a:extLst>
              <a:ext uri="{FF2B5EF4-FFF2-40B4-BE49-F238E27FC236}">
                <a16:creationId xmlns:a16="http://schemas.microsoft.com/office/drawing/2014/main" id="{C070A654-BCCB-4184-A74B-9BF17884C40E}"/>
              </a:ext>
            </a:extLst>
          </p:cNvPr>
          <p:cNvPicPr>
            <a:picLocks noChangeAspect="1"/>
          </p:cNvPicPr>
          <p:nvPr/>
        </p:nvPicPr>
        <p:blipFill>
          <a:blip r:embed="rId3"/>
          <a:stretch>
            <a:fillRect/>
          </a:stretch>
        </p:blipFill>
        <p:spPr>
          <a:xfrm>
            <a:off x="1104118" y="2499683"/>
            <a:ext cx="9983764" cy="3644113"/>
          </a:xfrm>
          <a:prstGeom prst="rect">
            <a:avLst/>
          </a:prstGeom>
        </p:spPr>
      </p:pic>
      <p:sp>
        <p:nvSpPr>
          <p:cNvPr id="8" name="מלבן 7">
            <a:extLst>
              <a:ext uri="{FF2B5EF4-FFF2-40B4-BE49-F238E27FC236}">
                <a16:creationId xmlns:a16="http://schemas.microsoft.com/office/drawing/2014/main" id="{B1482E7F-BAA1-44B9-86EB-6F310D786328}"/>
              </a:ext>
            </a:extLst>
          </p:cNvPr>
          <p:cNvSpPr/>
          <p:nvPr/>
        </p:nvSpPr>
        <p:spPr>
          <a:xfrm>
            <a:off x="1223157" y="5771408"/>
            <a:ext cx="9773393" cy="2731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06646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706055" y="163472"/>
            <a:ext cx="10779939"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התקפת </a:t>
            </a:r>
            <a:r>
              <a:rPr lang="en-US"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High Rate HTTP-Flood</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5</a:t>
            </a:fld>
            <a:endParaRPr lang="he-IL"/>
          </a:p>
        </p:txBody>
      </p:sp>
      <p:sp>
        <p:nvSpPr>
          <p:cNvPr id="5" name="TextBox 4">
            <a:extLst>
              <a:ext uri="{FF2B5EF4-FFF2-40B4-BE49-F238E27FC236}">
                <a16:creationId xmlns:a16="http://schemas.microsoft.com/office/drawing/2014/main" id="{A7199A6D-152C-46E1-BC1A-7AB888E2F2DB}"/>
              </a:ext>
            </a:extLst>
          </p:cNvPr>
          <p:cNvSpPr txBox="1"/>
          <p:nvPr/>
        </p:nvSpPr>
        <p:spPr>
          <a:xfrm>
            <a:off x="351183" y="1551751"/>
            <a:ext cx="11489633" cy="5016758"/>
          </a:xfrm>
          <a:prstGeom prst="rect">
            <a:avLst/>
          </a:prstGeom>
          <a:noFill/>
        </p:spPr>
        <p:txBody>
          <a:bodyPr wrap="square" rtlCol="1">
            <a:spAutoFit/>
          </a:bodyPr>
          <a:lstStyle/>
          <a:p>
            <a:pPr marL="457200" indent="-457200">
              <a:buFont typeface="Arial" panose="020B0604020202020204" pitchFamily="34" charset="0"/>
              <a:buChar char="•"/>
            </a:pPr>
            <a:r>
              <a:rPr lang="he-IL" sz="3200" b="1" dirty="0">
                <a:latin typeface="Cambria" panose="02040503050406030204" pitchFamily="18" charset="0"/>
                <a:ea typeface="Cambria" panose="02040503050406030204" pitchFamily="18" charset="0"/>
                <a:cs typeface="David" panose="020E0502060401010101" pitchFamily="34" charset="-79"/>
              </a:rPr>
              <a:t>מטרה: </a:t>
            </a:r>
            <a:r>
              <a:rPr lang="he-IL" sz="3200" dirty="0">
                <a:latin typeface="Cambria" panose="02040503050406030204" pitchFamily="18" charset="0"/>
                <a:ea typeface="Cambria" panose="02040503050406030204" pitchFamily="18" charset="0"/>
                <a:cs typeface="David" panose="020E0502060401010101" pitchFamily="34" charset="-79"/>
              </a:rPr>
              <a:t>התקפת שרתי </a:t>
            </a:r>
            <a:r>
              <a:rPr lang="en-US" sz="3200" dirty="0">
                <a:latin typeface="Cambria" panose="02040503050406030204" pitchFamily="18" charset="0"/>
                <a:ea typeface="Cambria" panose="02040503050406030204" pitchFamily="18" charset="0"/>
                <a:cs typeface="David" panose="020E0502060401010101" pitchFamily="34" charset="-79"/>
              </a:rPr>
              <a:t>Web</a:t>
            </a:r>
            <a:endParaRPr lang="he-IL" sz="32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endParaRPr lang="he-IL" sz="32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3200" b="1" dirty="0">
                <a:latin typeface="Cambria" panose="02040503050406030204" pitchFamily="18" charset="0"/>
                <a:ea typeface="Cambria" panose="02040503050406030204" pitchFamily="18" charset="0"/>
                <a:cs typeface="David" panose="020E0502060401010101" pitchFamily="34" charset="-79"/>
              </a:rPr>
              <a:t>אופן הפעולה:</a:t>
            </a:r>
            <a:endParaRPr lang="he-IL" sz="32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he-IL" sz="3200" dirty="0">
                <a:latin typeface="Cambria" panose="02040503050406030204" pitchFamily="18" charset="0"/>
                <a:ea typeface="Cambria" panose="02040503050406030204" pitchFamily="18" charset="0"/>
                <a:cs typeface="David" panose="020E0502060401010101" pitchFamily="34" charset="-79"/>
              </a:rPr>
              <a:t>שליחת בקשות </a:t>
            </a:r>
            <a:r>
              <a:rPr lang="en-US" sz="3200" dirty="0">
                <a:latin typeface="Cambria" panose="02040503050406030204" pitchFamily="18" charset="0"/>
                <a:ea typeface="Cambria" panose="02040503050406030204" pitchFamily="18" charset="0"/>
                <a:cs typeface="David" panose="020E0502060401010101" pitchFamily="34" charset="-79"/>
              </a:rPr>
              <a:t>HTTP</a:t>
            </a:r>
            <a:r>
              <a:rPr lang="he-IL" sz="3200" dirty="0">
                <a:latin typeface="Cambria" panose="02040503050406030204" pitchFamily="18" charset="0"/>
                <a:ea typeface="Cambria" panose="02040503050406030204" pitchFamily="18" charset="0"/>
                <a:cs typeface="David" panose="020E0502060401010101" pitchFamily="34" charset="-79"/>
              </a:rPr>
              <a:t> בקצב גבוה מאוד אל שרת (הפצצה של השרת)</a:t>
            </a:r>
          </a:p>
          <a:p>
            <a:pPr lvl="1"/>
            <a:endParaRPr lang="he-IL" sz="32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he-IL" sz="3200" dirty="0">
                <a:latin typeface="Cambria" panose="02040503050406030204" pitchFamily="18" charset="0"/>
                <a:ea typeface="Cambria" panose="02040503050406030204" pitchFamily="18" charset="0"/>
                <a:cs typeface="David" panose="020E0502060401010101" pitchFamily="34" charset="-79"/>
              </a:rPr>
              <a:t>אילוץ השרת להקצות כמות גדולה של משאבים עקב כך</a:t>
            </a:r>
          </a:p>
          <a:p>
            <a:pPr marL="914400" lvl="1" indent="-457200">
              <a:buFont typeface="Courier New" panose="02070309020205020404" pitchFamily="49" charset="0"/>
              <a:buChar char="o"/>
            </a:pPr>
            <a:endParaRPr lang="he-IL" sz="32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he-IL" sz="3200" dirty="0">
                <a:latin typeface="Cambria" panose="02040503050406030204" pitchFamily="18" charset="0"/>
                <a:ea typeface="Cambria" panose="02040503050406030204" pitchFamily="18" charset="0"/>
                <a:cs typeface="David" panose="020E0502060401010101" pitchFamily="34" charset="-79"/>
              </a:rPr>
              <a:t>גרימה לשרת </a:t>
            </a:r>
            <a:r>
              <a:rPr lang="he-IL" sz="3200" dirty="0" err="1">
                <a:latin typeface="Cambria" panose="02040503050406030204" pitchFamily="18" charset="0"/>
                <a:ea typeface="Cambria" panose="02040503050406030204" pitchFamily="18" charset="0"/>
                <a:cs typeface="David" panose="020E0502060401010101" pitchFamily="34" charset="-79"/>
              </a:rPr>
              <a:t>לשרת</a:t>
            </a:r>
            <a:r>
              <a:rPr lang="he-IL" sz="3200" dirty="0">
                <a:latin typeface="Cambria" panose="02040503050406030204" pitchFamily="18" charset="0"/>
                <a:ea typeface="Cambria" panose="02040503050406030204" pitchFamily="18" charset="0"/>
                <a:cs typeface="David" panose="020E0502060401010101" pitchFamily="34" charset="-79"/>
              </a:rPr>
              <a:t> רק אותה ומניעת שירות של משתמשים אמיתיים</a:t>
            </a:r>
          </a:p>
          <a:p>
            <a:pPr marL="914400" lvl="1" indent="-457200">
              <a:buFont typeface="Courier New" panose="02070309020205020404" pitchFamily="49" charset="0"/>
              <a:buChar char="o"/>
            </a:pPr>
            <a:endParaRPr lang="he-IL" sz="32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endParaRPr lang="he-IL" sz="3200" dirty="0">
              <a:latin typeface="Cambria" panose="02040503050406030204" pitchFamily="18" charset="0"/>
              <a:ea typeface="Cambria" panose="02040503050406030204" pitchFamily="18" charset="0"/>
              <a:cs typeface="David" panose="020E0502060401010101" pitchFamily="34" charset="-79"/>
            </a:endParaRPr>
          </a:p>
        </p:txBody>
      </p:sp>
    </p:spTree>
    <p:extLst>
      <p:ext uri="{BB962C8B-B14F-4D97-AF65-F5344CB8AC3E}">
        <p14:creationId xmlns:p14="http://schemas.microsoft.com/office/powerpoint/2010/main" val="310500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3065960" y="163472"/>
            <a:ext cx="6060121"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התקפת </a:t>
            </a:r>
            <a:r>
              <a:rPr lang="en-US"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Slowloris</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6</a:t>
            </a:fld>
            <a:endParaRPr lang="he-IL"/>
          </a:p>
        </p:txBody>
      </p:sp>
      <p:sp>
        <p:nvSpPr>
          <p:cNvPr id="5" name="TextBox 4">
            <a:extLst>
              <a:ext uri="{FF2B5EF4-FFF2-40B4-BE49-F238E27FC236}">
                <a16:creationId xmlns:a16="http://schemas.microsoft.com/office/drawing/2014/main" id="{A7199A6D-152C-46E1-BC1A-7AB888E2F2DB}"/>
              </a:ext>
            </a:extLst>
          </p:cNvPr>
          <p:cNvSpPr txBox="1"/>
          <p:nvPr/>
        </p:nvSpPr>
        <p:spPr>
          <a:xfrm>
            <a:off x="259493" y="1271468"/>
            <a:ext cx="11581324" cy="5262979"/>
          </a:xfrm>
          <a:prstGeom prst="rect">
            <a:avLst/>
          </a:prstGeom>
          <a:noFill/>
        </p:spPr>
        <p:txBody>
          <a:bodyPr wrap="square" rtlCol="1">
            <a:spAutoFit/>
          </a:bodyPr>
          <a:lstStyle/>
          <a:p>
            <a:pPr marL="457200" indent="-457200">
              <a:buFont typeface="Arial" panose="020B0604020202020204" pitchFamily="34" charset="0"/>
              <a:buChar char="•"/>
            </a:pPr>
            <a:r>
              <a:rPr lang="he-IL" sz="2400" b="1" dirty="0">
                <a:latin typeface="Cambria" panose="02040503050406030204" pitchFamily="18" charset="0"/>
                <a:ea typeface="Cambria" panose="02040503050406030204" pitchFamily="18" charset="0"/>
                <a:cs typeface="David" panose="020E0502060401010101" pitchFamily="34" charset="-79"/>
              </a:rPr>
              <a:t>מטרה:</a:t>
            </a:r>
            <a:r>
              <a:rPr lang="en-US" sz="2400" b="1" dirty="0">
                <a:latin typeface="Cambria" panose="02040503050406030204" pitchFamily="18" charset="0"/>
                <a:ea typeface="Cambria" panose="02040503050406030204" pitchFamily="18" charset="0"/>
                <a:cs typeface="David" panose="020E0502060401010101" pitchFamily="34" charset="-79"/>
              </a:rPr>
              <a:t> </a:t>
            </a:r>
            <a:r>
              <a:rPr lang="he-IL" sz="2400" dirty="0">
                <a:latin typeface="Cambria" panose="02040503050406030204" pitchFamily="18" charset="0"/>
                <a:ea typeface="Cambria" panose="02040503050406030204" pitchFamily="18" charset="0"/>
                <a:cs typeface="David" panose="020E0502060401010101" pitchFamily="34" charset="-79"/>
              </a:rPr>
              <a:t>התקפת שרתי </a:t>
            </a:r>
            <a:r>
              <a:rPr lang="en-US" sz="2400" dirty="0">
                <a:latin typeface="Cambria" panose="02040503050406030204" pitchFamily="18" charset="0"/>
                <a:ea typeface="Cambria" panose="02040503050406030204" pitchFamily="18" charset="0"/>
                <a:cs typeface="David" panose="020E0502060401010101" pitchFamily="34" charset="-79"/>
              </a:rPr>
              <a:t>Web</a:t>
            </a:r>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400" b="1" dirty="0">
                <a:latin typeface="Cambria" panose="02040503050406030204" pitchFamily="18" charset="0"/>
                <a:ea typeface="Cambria" panose="02040503050406030204" pitchFamily="18" charset="0"/>
                <a:cs typeface="David" panose="020E0502060401010101" pitchFamily="34" charset="-79"/>
              </a:rPr>
              <a:t>אופן הפעולה:</a:t>
            </a: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שליחת בקשות </a:t>
            </a:r>
            <a:r>
              <a:rPr lang="en-US" sz="2400" dirty="0">
                <a:latin typeface="Cambria" panose="02040503050406030204" pitchFamily="18" charset="0"/>
                <a:ea typeface="Cambria" panose="02040503050406030204" pitchFamily="18" charset="0"/>
                <a:cs typeface="David" panose="020E0502060401010101" pitchFamily="34" charset="-79"/>
              </a:rPr>
              <a:t>HTTP</a:t>
            </a:r>
            <a:r>
              <a:rPr lang="he-IL" sz="2400" dirty="0">
                <a:latin typeface="Cambria" panose="02040503050406030204" pitchFamily="18" charset="0"/>
                <a:ea typeface="Cambria" panose="02040503050406030204" pitchFamily="18" charset="0"/>
                <a:cs typeface="David" panose="020E0502060401010101" pitchFamily="34" charset="-79"/>
              </a:rPr>
              <a:t> חלקיות לשרת ופתיחת ערוצי תקשורת עימו (בקשות </a:t>
            </a:r>
            <a:r>
              <a:rPr lang="en-US" sz="2400" dirty="0">
                <a:latin typeface="Cambria" panose="02040503050406030204" pitchFamily="18" charset="0"/>
                <a:ea typeface="Cambria" panose="02040503050406030204" pitchFamily="18" charset="0"/>
                <a:cs typeface="David" panose="020E0502060401010101" pitchFamily="34" charset="-79"/>
              </a:rPr>
              <a:t>HTTP</a:t>
            </a:r>
            <a:r>
              <a:rPr lang="he-IL" sz="2400" dirty="0">
                <a:latin typeface="Cambria" panose="02040503050406030204" pitchFamily="18" charset="0"/>
                <a:ea typeface="Cambria" panose="02040503050406030204" pitchFamily="18" charset="0"/>
                <a:cs typeface="David" panose="020E0502060401010101" pitchFamily="34" charset="-79"/>
              </a:rPr>
              <a:t> מכילות בסיומן מס' תווים המודיעים לשרת כי הבקשה הסתיימה, בבקשות החלקיות לא שולחים אותם).</a:t>
            </a:r>
          </a:p>
          <a:p>
            <a:pPr marL="914400" lvl="1" indent="-457200">
              <a:buFont typeface="Courier New" panose="02070309020205020404" pitchFamily="49" charset="0"/>
              <a:buChar char="o"/>
            </a:pPr>
            <a:endParaRPr lang="he-IL" sz="24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השרת מחכה להשלמת הבקשות ובינתיים המשאבים המוקצים לקשרים אינם משוחררים.</a:t>
            </a:r>
          </a:p>
          <a:p>
            <a:pPr marL="914400" lvl="1" indent="-457200">
              <a:buFont typeface="Courier New" panose="02070309020205020404" pitchFamily="49" charset="0"/>
              <a:buChar char="o"/>
            </a:pPr>
            <a:endParaRPr lang="he-IL" sz="24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התוקף שולח אחת לכמה זמן </a:t>
            </a:r>
            <a:r>
              <a:rPr lang="en-US" sz="2400" dirty="0">
                <a:latin typeface="Cambria" panose="02040503050406030204" pitchFamily="18" charset="0"/>
                <a:ea typeface="Cambria" panose="02040503050406030204" pitchFamily="18" charset="0"/>
                <a:cs typeface="David" panose="020E0502060401010101" pitchFamily="34" charset="-79"/>
              </a:rPr>
              <a:t>Byte</a:t>
            </a:r>
            <a:r>
              <a:rPr lang="he-IL" sz="2400" dirty="0">
                <a:latin typeface="Cambria" panose="02040503050406030204" pitchFamily="18" charset="0"/>
                <a:ea typeface="Cambria" panose="02040503050406030204" pitchFamily="18" charset="0"/>
                <a:cs typeface="David" panose="020E0502060401010101" pitchFamily="34" charset="-79"/>
              </a:rPr>
              <a:t> בערוץ, על מנת שהוא לא ייסגר עקב </a:t>
            </a:r>
            <a:r>
              <a:rPr lang="en-US" sz="2400" dirty="0">
                <a:latin typeface="Cambria" panose="02040503050406030204" pitchFamily="18" charset="0"/>
                <a:ea typeface="Cambria" panose="02040503050406030204" pitchFamily="18" charset="0"/>
                <a:cs typeface="David" panose="020E0502060401010101" pitchFamily="34" charset="-79"/>
              </a:rPr>
              <a:t>Timeout</a:t>
            </a:r>
            <a:r>
              <a:rPr lang="he-IL" sz="2400" dirty="0">
                <a:latin typeface="Cambria" panose="02040503050406030204" pitchFamily="18" charset="0"/>
                <a:ea typeface="Cambria" panose="02040503050406030204" pitchFamily="18" charset="0"/>
                <a:cs typeface="David" panose="020E0502060401010101" pitchFamily="34" charset="-79"/>
              </a:rPr>
              <a:t>.</a:t>
            </a:r>
          </a:p>
          <a:p>
            <a:pPr marL="914400" lvl="1" indent="-457200">
              <a:buFont typeface="Courier New" panose="02070309020205020404" pitchFamily="49" charset="0"/>
              <a:buChar char="o"/>
            </a:pPr>
            <a:endParaRPr lang="he-IL" sz="24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he-IL" sz="2400" dirty="0">
                <a:latin typeface="Cambria" panose="02040503050406030204" pitchFamily="18" charset="0"/>
                <a:ea typeface="Cambria" panose="02040503050406030204" pitchFamily="18" charset="0"/>
                <a:cs typeface="David" panose="020E0502060401010101" pitchFamily="34" charset="-79"/>
              </a:rPr>
              <a:t>בסופו של דבר השרת נחנק כשהרבה קשרי </a:t>
            </a:r>
            <a:r>
              <a:rPr lang="en-US" sz="2400" dirty="0">
                <a:latin typeface="Cambria" panose="02040503050406030204" pitchFamily="18" charset="0"/>
                <a:ea typeface="Cambria" panose="02040503050406030204" pitchFamily="18" charset="0"/>
                <a:cs typeface="David" panose="020E0502060401010101" pitchFamily="34" charset="-79"/>
              </a:rPr>
              <a:t>Slowloris</a:t>
            </a:r>
            <a:r>
              <a:rPr lang="he-IL" sz="2400" dirty="0">
                <a:latin typeface="Cambria" panose="02040503050406030204" pitchFamily="18" charset="0"/>
                <a:ea typeface="Cambria" panose="02040503050406030204" pitchFamily="18" charset="0"/>
                <a:cs typeface="David" panose="020E0502060401010101" pitchFamily="34" charset="-79"/>
              </a:rPr>
              <a:t> פתוחים, והוא מתקשה לטפל במשתמשים אמיתיים.</a:t>
            </a:r>
          </a:p>
          <a:p>
            <a:pPr marL="457200" indent="-457200">
              <a:buFont typeface="Arial" panose="020B0604020202020204" pitchFamily="34" charset="0"/>
              <a:buChar char="•"/>
            </a:pPr>
            <a:endParaRPr lang="he-IL" sz="24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2400" dirty="0">
                <a:latin typeface="Cambria" panose="02040503050406030204" pitchFamily="18" charset="0"/>
                <a:ea typeface="Cambria" panose="02040503050406030204" pitchFamily="18" charset="0"/>
                <a:cs typeface="David" panose="020E0502060401010101" pitchFamily="34" charset="-79"/>
              </a:rPr>
              <a:t>מעניין לבדוק את זיהוי מתקפה זו בעזרת למידה חישובית</a:t>
            </a:r>
            <a:endParaRPr lang="en-US" sz="2400" dirty="0">
              <a:latin typeface="Cambria" panose="02040503050406030204" pitchFamily="18" charset="0"/>
              <a:ea typeface="Cambria" panose="02040503050406030204" pitchFamily="18" charset="0"/>
              <a:cs typeface="David" panose="020E0502060401010101" pitchFamily="34" charset="-79"/>
            </a:endParaRPr>
          </a:p>
        </p:txBody>
      </p:sp>
    </p:spTree>
    <p:extLst>
      <p:ext uri="{BB962C8B-B14F-4D97-AF65-F5344CB8AC3E}">
        <p14:creationId xmlns:p14="http://schemas.microsoft.com/office/powerpoint/2010/main" val="284678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2337623" y="163472"/>
            <a:ext cx="7516802"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התקפת </a:t>
            </a:r>
            <a:r>
              <a:rPr lang="en-US"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Ping of Death</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7</a:t>
            </a:fld>
            <a:endParaRPr lang="he-IL"/>
          </a:p>
        </p:txBody>
      </p:sp>
      <p:sp>
        <p:nvSpPr>
          <p:cNvPr id="5" name="TextBox 4">
            <a:extLst>
              <a:ext uri="{FF2B5EF4-FFF2-40B4-BE49-F238E27FC236}">
                <a16:creationId xmlns:a16="http://schemas.microsoft.com/office/drawing/2014/main" id="{A7199A6D-152C-46E1-BC1A-7AB888E2F2DB}"/>
              </a:ext>
            </a:extLst>
          </p:cNvPr>
          <p:cNvSpPr txBox="1"/>
          <p:nvPr/>
        </p:nvSpPr>
        <p:spPr>
          <a:xfrm>
            <a:off x="351183" y="1551751"/>
            <a:ext cx="11489633" cy="4524315"/>
          </a:xfrm>
          <a:prstGeom prst="rect">
            <a:avLst/>
          </a:prstGeom>
          <a:noFill/>
        </p:spPr>
        <p:txBody>
          <a:bodyPr wrap="square" rtlCol="1">
            <a:spAutoFit/>
          </a:bodyPr>
          <a:lstStyle/>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מטרה: התקפת מחשב</a:t>
            </a:r>
          </a:p>
          <a:p>
            <a:pPr marL="457200" indent="-457200">
              <a:buFont typeface="Arial" panose="020B0604020202020204" pitchFamily="34" charset="0"/>
              <a:buChar char="•"/>
            </a:pPr>
            <a:endParaRPr lang="he-IL" sz="3200" dirty="0">
              <a:latin typeface="Cambria" panose="02040503050406030204" pitchFamily="18" charset="0"/>
              <a:ea typeface="Cambria" panose="02040503050406030204" pitchFamily="18" charset="0"/>
              <a:cs typeface="David" panose="020E0502060401010101" pitchFamily="34" charset="-79"/>
            </a:endParaRPr>
          </a:p>
          <a:p>
            <a:pPr marL="457200" indent="-457200">
              <a:buFont typeface="Arial" panose="020B0604020202020204" pitchFamily="34" charset="0"/>
              <a:buChar char="•"/>
            </a:pPr>
            <a:r>
              <a:rPr lang="he-IL" sz="3200" dirty="0">
                <a:latin typeface="Cambria" panose="02040503050406030204" pitchFamily="18" charset="0"/>
                <a:ea typeface="Cambria" panose="02040503050406030204" pitchFamily="18" charset="0"/>
                <a:cs typeface="David" panose="020E0502060401010101" pitchFamily="34" charset="-79"/>
              </a:rPr>
              <a:t>אופן הפעולה:</a:t>
            </a:r>
          </a:p>
          <a:p>
            <a:pPr marL="914400" lvl="1" indent="-457200">
              <a:buFont typeface="Courier New" panose="02070309020205020404" pitchFamily="49" charset="0"/>
              <a:buChar char="o"/>
            </a:pPr>
            <a:r>
              <a:rPr lang="he-IL" sz="3200" dirty="0">
                <a:latin typeface="Cambria" panose="02040503050406030204" pitchFamily="18" charset="0"/>
                <a:ea typeface="Cambria" panose="02040503050406030204" pitchFamily="18" charset="0"/>
                <a:cs typeface="David" panose="020E0502060401010101" pitchFamily="34" charset="-79"/>
              </a:rPr>
              <a:t>שליחת הרבה הודעות פינג משובשות או ארוכות מהמצופה בפרוטוקול. </a:t>
            </a:r>
          </a:p>
          <a:p>
            <a:pPr marL="914400" lvl="1" indent="-457200">
              <a:buFont typeface="Courier New" panose="02070309020205020404" pitchFamily="49" charset="0"/>
              <a:buChar char="o"/>
            </a:pPr>
            <a:endParaRPr lang="he-IL" sz="3200" dirty="0">
              <a:latin typeface="Cambria" panose="02040503050406030204" pitchFamily="18" charset="0"/>
              <a:ea typeface="Cambria" panose="02040503050406030204" pitchFamily="18" charset="0"/>
              <a:cs typeface="David" panose="020E0502060401010101" pitchFamily="34" charset="-79"/>
            </a:endParaRPr>
          </a:p>
          <a:p>
            <a:pPr marL="914400" lvl="1" indent="-457200">
              <a:buFont typeface="Courier New" panose="02070309020205020404" pitchFamily="49" charset="0"/>
              <a:buChar char="o"/>
            </a:pPr>
            <a:r>
              <a:rPr lang="he-IL" sz="3200" dirty="0">
                <a:latin typeface="Cambria" panose="02040503050406030204" pitchFamily="18" charset="0"/>
                <a:ea typeface="Cambria" panose="02040503050406030204" pitchFamily="18" charset="0"/>
                <a:cs typeface="David" panose="020E0502060401010101" pitchFamily="34" charset="-79"/>
              </a:rPr>
              <a:t>ההודעות מפוצלות לחבילות טרם היציאה לדרך, ובקבלת החבילות בנתקף:</a:t>
            </a:r>
          </a:p>
          <a:p>
            <a:pPr marL="971550" lvl="1" indent="-514350">
              <a:buFont typeface="+mj-lt"/>
              <a:buAutoNum type="arabicPeriod"/>
            </a:pPr>
            <a:r>
              <a:rPr lang="he-IL" sz="3200" dirty="0">
                <a:latin typeface="Cambria" panose="02040503050406030204" pitchFamily="18" charset="0"/>
                <a:ea typeface="Cambria" panose="02040503050406030204" pitchFamily="18" charset="0"/>
                <a:cs typeface="David" panose="020E0502060401010101" pitchFamily="34" charset="-79"/>
              </a:rPr>
              <a:t>נגרמת הפצצה של חבילות בנתקף</a:t>
            </a:r>
          </a:p>
          <a:p>
            <a:pPr marL="971550" lvl="1" indent="-514350">
              <a:buFont typeface="+mj-lt"/>
              <a:buAutoNum type="arabicPeriod"/>
            </a:pPr>
            <a:r>
              <a:rPr lang="he-IL" sz="3200" dirty="0">
                <a:latin typeface="Cambria" panose="02040503050406030204" pitchFamily="18" charset="0"/>
                <a:ea typeface="Cambria" panose="02040503050406030204" pitchFamily="18" charset="0"/>
                <a:cs typeface="David" panose="020E0502060401010101" pitchFamily="34" charset="-79"/>
              </a:rPr>
              <a:t>וכן היתכנות לחריגת חוצץ שבעקבותיה השלכות זדוניות נוספות</a:t>
            </a:r>
            <a:endParaRPr lang="en-US" sz="3200" dirty="0">
              <a:latin typeface="Cambria" panose="02040503050406030204" pitchFamily="18" charset="0"/>
              <a:ea typeface="Cambria" panose="02040503050406030204" pitchFamily="18" charset="0"/>
              <a:cs typeface="David" panose="020E0502060401010101" pitchFamily="34" charset="-79"/>
            </a:endParaRPr>
          </a:p>
        </p:txBody>
      </p:sp>
      <p:pic>
        <p:nvPicPr>
          <p:cNvPr id="6" name="תמונה 5" descr="Ping of Death DDoS Attack">
            <a:extLst>
              <a:ext uri="{FF2B5EF4-FFF2-40B4-BE49-F238E27FC236}">
                <a16:creationId xmlns:a16="http://schemas.microsoft.com/office/drawing/2014/main" id="{69DF0C04-0EB8-4951-9CC6-43CDF03DA9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562" y="1271468"/>
            <a:ext cx="6722076" cy="1475638"/>
          </a:xfrm>
          <a:prstGeom prst="rect">
            <a:avLst/>
          </a:prstGeom>
          <a:noFill/>
          <a:ln>
            <a:noFill/>
          </a:ln>
        </p:spPr>
      </p:pic>
    </p:spTree>
    <p:extLst>
      <p:ext uri="{BB962C8B-B14F-4D97-AF65-F5344CB8AC3E}">
        <p14:creationId xmlns:p14="http://schemas.microsoft.com/office/powerpoint/2010/main" val="387829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D491BD0-B264-4854-B469-9371DE74EA9A}"/>
              </a:ext>
            </a:extLst>
          </p:cNvPr>
          <p:cNvSpPr/>
          <p:nvPr/>
        </p:nvSpPr>
        <p:spPr>
          <a:xfrm>
            <a:off x="612280" y="163472"/>
            <a:ext cx="10967490" cy="2123658"/>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התקפת </a:t>
            </a:r>
            <a:r>
              <a:rPr lang="en-US"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High Rate HTTP-Flood</a:t>
            </a: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 </a:t>
            </a:r>
          </a:p>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a:t>
            </a:r>
            <a:r>
              <a:rPr lang="en-US"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DDoS</a:t>
            </a: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 על אתר - סימולציה</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sp>
        <p:nvSpPr>
          <p:cNvPr id="2" name="מציין מיקום של כותרת תחתונה 1">
            <a:extLst>
              <a:ext uri="{FF2B5EF4-FFF2-40B4-BE49-F238E27FC236}">
                <a16:creationId xmlns:a16="http://schemas.microsoft.com/office/drawing/2014/main" id="{DE658ABC-9C96-4420-B0A4-D1D851FC1513}"/>
              </a:ext>
            </a:extLst>
          </p:cNvPr>
          <p:cNvSpPr>
            <a:spLocks noGrp="1"/>
          </p:cNvSpPr>
          <p:nvPr>
            <p:ph type="ftr" sz="quarter" idx="11"/>
          </p:nvPr>
        </p:nvSpPr>
        <p:spPr/>
        <p:txBody>
          <a:bodyPr/>
          <a:lstStyle/>
          <a:p>
            <a:r>
              <a:rPr lang="he-IL"/>
              <a:t>מעבדת </a:t>
            </a:r>
            <a:r>
              <a:rPr lang="en-US"/>
              <a:t>NSSL</a:t>
            </a:r>
            <a:endParaRPr lang="he-IL"/>
          </a:p>
        </p:txBody>
      </p:sp>
      <p:sp>
        <p:nvSpPr>
          <p:cNvPr id="3" name="מציין מיקום של מספר שקופית 2">
            <a:extLst>
              <a:ext uri="{FF2B5EF4-FFF2-40B4-BE49-F238E27FC236}">
                <a16:creationId xmlns:a16="http://schemas.microsoft.com/office/drawing/2014/main" id="{E634EBF1-82E0-4389-A977-7ECAD5B74BCE}"/>
              </a:ext>
            </a:extLst>
          </p:cNvPr>
          <p:cNvSpPr>
            <a:spLocks noGrp="1"/>
          </p:cNvSpPr>
          <p:nvPr>
            <p:ph type="sldNum" sz="quarter" idx="12"/>
          </p:nvPr>
        </p:nvSpPr>
        <p:spPr/>
        <p:txBody>
          <a:bodyPr/>
          <a:lstStyle/>
          <a:p>
            <a:fld id="{BAAA9BBB-F405-417C-AE07-41F3AEF30BD1}" type="slidenum">
              <a:rPr lang="he-IL" smtClean="0"/>
              <a:t>8</a:t>
            </a:fld>
            <a:endParaRPr lang="he-IL"/>
          </a:p>
        </p:txBody>
      </p:sp>
      <p:grpSp>
        <p:nvGrpSpPr>
          <p:cNvPr id="12" name="קבוצה 11">
            <a:extLst>
              <a:ext uri="{FF2B5EF4-FFF2-40B4-BE49-F238E27FC236}">
                <a16:creationId xmlns:a16="http://schemas.microsoft.com/office/drawing/2014/main" id="{223AFDA9-D948-4744-8A72-40B3FF8CD928}"/>
              </a:ext>
            </a:extLst>
          </p:cNvPr>
          <p:cNvGrpSpPr/>
          <p:nvPr/>
        </p:nvGrpSpPr>
        <p:grpSpPr>
          <a:xfrm>
            <a:off x="399394" y="2300878"/>
            <a:ext cx="11393211" cy="3016259"/>
            <a:chOff x="518009" y="1735579"/>
            <a:chExt cx="11393211" cy="3016259"/>
          </a:xfrm>
        </p:grpSpPr>
        <p:pic>
          <p:nvPicPr>
            <p:cNvPr id="6" name="תמונה 5">
              <a:extLst>
                <a:ext uri="{FF2B5EF4-FFF2-40B4-BE49-F238E27FC236}">
                  <a16:creationId xmlns:a16="http://schemas.microsoft.com/office/drawing/2014/main" id="{926E4F9E-01AF-44C0-B782-D0F93A2D9333}"/>
                </a:ext>
              </a:extLst>
            </p:cNvPr>
            <p:cNvPicPr/>
            <p:nvPr/>
          </p:nvPicPr>
          <p:blipFill rotWithShape="1">
            <a:blip r:embed="rId3" cstate="print">
              <a:extLst>
                <a:ext uri="{28A0092B-C50C-407E-A947-70E740481C1C}">
                  <a14:useLocalDpi xmlns:a14="http://schemas.microsoft.com/office/drawing/2010/main" val="0"/>
                </a:ext>
              </a:extLst>
            </a:blip>
            <a:srcRect l="26834" b="1006"/>
            <a:stretch/>
          </p:blipFill>
          <p:spPr bwMode="auto">
            <a:xfrm>
              <a:off x="518009" y="2135689"/>
              <a:ext cx="3638977" cy="2586622"/>
            </a:xfrm>
            <a:prstGeom prst="rect">
              <a:avLst/>
            </a:prstGeom>
            <a:noFill/>
            <a:ln>
              <a:noFill/>
            </a:ln>
            <a:extLst>
              <a:ext uri="{53640926-AAD7-44D8-BBD7-CCE9431645EC}">
                <a14:shadowObscured xmlns:a14="http://schemas.microsoft.com/office/drawing/2010/main"/>
              </a:ext>
            </a:extLst>
          </p:spPr>
        </p:pic>
        <p:pic>
          <p:nvPicPr>
            <p:cNvPr id="7" name="תמונה 6">
              <a:extLst>
                <a:ext uri="{FF2B5EF4-FFF2-40B4-BE49-F238E27FC236}">
                  <a16:creationId xmlns:a16="http://schemas.microsoft.com/office/drawing/2014/main" id="{A37A1744-664A-4F7A-A008-DBFE226DC1D8}"/>
                </a:ext>
              </a:extLst>
            </p:cNvPr>
            <p:cNvPicPr/>
            <p:nvPr/>
          </p:nvPicPr>
          <p:blipFill rotWithShape="1">
            <a:blip r:embed="rId4" cstate="print">
              <a:extLst>
                <a:ext uri="{28A0092B-C50C-407E-A947-70E740481C1C}">
                  <a14:useLocalDpi xmlns:a14="http://schemas.microsoft.com/office/drawing/2010/main" val="0"/>
                </a:ext>
              </a:extLst>
            </a:blip>
            <a:srcRect l="26382"/>
            <a:stretch/>
          </p:blipFill>
          <p:spPr bwMode="auto">
            <a:xfrm>
              <a:off x="4394214" y="2135689"/>
              <a:ext cx="3640802" cy="2586621"/>
            </a:xfrm>
            <a:prstGeom prst="rect">
              <a:avLst/>
            </a:prstGeom>
            <a:noFill/>
            <a:ln>
              <a:noFill/>
            </a:ln>
            <a:extLst>
              <a:ext uri="{53640926-AAD7-44D8-BBD7-CCE9431645EC}">
                <a14:shadowObscured xmlns:a14="http://schemas.microsoft.com/office/drawing/2010/main"/>
              </a:ext>
            </a:extLst>
          </p:spPr>
        </p:pic>
        <p:pic>
          <p:nvPicPr>
            <p:cNvPr id="8" name="תמונה 7">
              <a:extLst>
                <a:ext uri="{FF2B5EF4-FFF2-40B4-BE49-F238E27FC236}">
                  <a16:creationId xmlns:a16="http://schemas.microsoft.com/office/drawing/2014/main" id="{FB848F77-82AC-43FD-8EA9-6ACD50FB6CDA}"/>
                </a:ext>
              </a:extLst>
            </p:cNvPr>
            <p:cNvPicPr/>
            <p:nvPr/>
          </p:nvPicPr>
          <p:blipFill rotWithShape="1">
            <a:blip r:embed="rId5" cstate="print">
              <a:extLst>
                <a:ext uri="{28A0092B-C50C-407E-A947-70E740481C1C}">
                  <a14:useLocalDpi xmlns:a14="http://schemas.microsoft.com/office/drawing/2010/main" val="0"/>
                </a:ext>
              </a:extLst>
            </a:blip>
            <a:srcRect l="27136"/>
            <a:stretch/>
          </p:blipFill>
          <p:spPr bwMode="auto">
            <a:xfrm>
              <a:off x="8272244" y="2135689"/>
              <a:ext cx="3638976" cy="2616149"/>
            </a:xfrm>
            <a:prstGeom prst="rect">
              <a:avLst/>
            </a:prstGeom>
            <a:noFill/>
            <a:ln>
              <a:noFill/>
            </a:ln>
            <a:extLst>
              <a:ext uri="{53640926-AAD7-44D8-BBD7-CCE9431645EC}">
                <a14:shadowObscured xmlns:a14="http://schemas.microsoft.com/office/drawing/2010/main"/>
              </a:ext>
            </a:extLst>
          </p:spPr>
        </p:pic>
        <p:sp>
          <p:nvSpPr>
            <p:cNvPr id="9" name="תיבת טקסט 8">
              <a:extLst>
                <a:ext uri="{FF2B5EF4-FFF2-40B4-BE49-F238E27FC236}">
                  <a16:creationId xmlns:a16="http://schemas.microsoft.com/office/drawing/2014/main" id="{F81FE9AB-8989-44AD-ADC6-3DBAC9E30B03}"/>
                </a:ext>
              </a:extLst>
            </p:cNvPr>
            <p:cNvSpPr txBox="1"/>
            <p:nvPr/>
          </p:nvSpPr>
          <p:spPr>
            <a:xfrm>
              <a:off x="1184754" y="1735579"/>
              <a:ext cx="2050092" cy="400110"/>
            </a:xfrm>
            <a:prstGeom prst="rect">
              <a:avLst/>
            </a:prstGeom>
            <a:noFill/>
          </p:spPr>
          <p:txBody>
            <a:bodyPr wrap="square" rtlCol="1">
              <a:spAutoFit/>
            </a:bodyPr>
            <a:lstStyle/>
            <a:p>
              <a:pPr algn="ctr"/>
              <a:r>
                <a:rPr lang="en-US" sz="2000" b="1" dirty="0">
                  <a:latin typeface="Cambria" panose="02040503050406030204" pitchFamily="18" charset="0"/>
                  <a:ea typeface="Cambria" panose="02040503050406030204" pitchFamily="18" charset="0"/>
                </a:rPr>
                <a:t>Before Attack</a:t>
              </a:r>
              <a:endParaRPr lang="he-IL" sz="2000" b="1" dirty="0">
                <a:latin typeface="Cambria" panose="02040503050406030204" pitchFamily="18" charset="0"/>
                <a:ea typeface="Cambria" panose="02040503050406030204" pitchFamily="18" charset="0"/>
              </a:endParaRPr>
            </a:p>
          </p:txBody>
        </p:sp>
        <p:sp>
          <p:nvSpPr>
            <p:cNvPr id="10" name="תיבת טקסט 9">
              <a:extLst>
                <a:ext uri="{FF2B5EF4-FFF2-40B4-BE49-F238E27FC236}">
                  <a16:creationId xmlns:a16="http://schemas.microsoft.com/office/drawing/2014/main" id="{E95C4996-F8DA-408F-96AF-2AEDA595A766}"/>
                </a:ext>
              </a:extLst>
            </p:cNvPr>
            <p:cNvSpPr txBox="1"/>
            <p:nvPr/>
          </p:nvSpPr>
          <p:spPr>
            <a:xfrm>
              <a:off x="5189569" y="1735579"/>
              <a:ext cx="2050092" cy="400110"/>
            </a:xfrm>
            <a:prstGeom prst="rect">
              <a:avLst/>
            </a:prstGeom>
            <a:noFill/>
          </p:spPr>
          <p:txBody>
            <a:bodyPr wrap="square" rtlCol="1">
              <a:spAutoFit/>
            </a:bodyPr>
            <a:lstStyle/>
            <a:p>
              <a:pPr algn="ctr"/>
              <a:r>
                <a:rPr lang="en-US" sz="2000" b="1" dirty="0">
                  <a:latin typeface="Cambria" panose="02040503050406030204" pitchFamily="18" charset="0"/>
                  <a:ea typeface="Cambria" panose="02040503050406030204" pitchFamily="18" charset="0"/>
                </a:rPr>
                <a:t>During Attack</a:t>
              </a:r>
              <a:endParaRPr lang="he-IL" sz="2000" b="1" dirty="0">
                <a:latin typeface="Cambria" panose="02040503050406030204" pitchFamily="18" charset="0"/>
                <a:ea typeface="Cambria" panose="02040503050406030204" pitchFamily="18" charset="0"/>
              </a:endParaRPr>
            </a:p>
          </p:txBody>
        </p:sp>
        <p:sp>
          <p:nvSpPr>
            <p:cNvPr id="11" name="תיבת טקסט 10">
              <a:extLst>
                <a:ext uri="{FF2B5EF4-FFF2-40B4-BE49-F238E27FC236}">
                  <a16:creationId xmlns:a16="http://schemas.microsoft.com/office/drawing/2014/main" id="{5F45FDAA-4F04-4E12-9024-BFEFC55C477F}"/>
                </a:ext>
              </a:extLst>
            </p:cNvPr>
            <p:cNvSpPr txBox="1"/>
            <p:nvPr/>
          </p:nvSpPr>
          <p:spPr>
            <a:xfrm>
              <a:off x="9067599" y="1735579"/>
              <a:ext cx="2050092" cy="400110"/>
            </a:xfrm>
            <a:prstGeom prst="rect">
              <a:avLst/>
            </a:prstGeom>
            <a:noFill/>
          </p:spPr>
          <p:txBody>
            <a:bodyPr wrap="square" rtlCol="1">
              <a:spAutoFit/>
            </a:bodyPr>
            <a:lstStyle/>
            <a:p>
              <a:pPr algn="ctr"/>
              <a:r>
                <a:rPr lang="en-US" sz="2000" b="1" dirty="0">
                  <a:latin typeface="Cambria" panose="02040503050406030204" pitchFamily="18" charset="0"/>
                  <a:ea typeface="Cambria" panose="02040503050406030204" pitchFamily="18" charset="0"/>
                </a:rPr>
                <a:t>After Attack</a:t>
              </a:r>
              <a:endParaRPr lang="he-IL" sz="2000" b="1" dirty="0">
                <a:latin typeface="Cambria" panose="02040503050406030204" pitchFamily="18" charset="0"/>
                <a:ea typeface="Cambria" panose="02040503050406030204" pitchFamily="18" charset="0"/>
              </a:endParaRPr>
            </a:p>
          </p:txBody>
        </p:sp>
      </p:grpSp>
      <p:sp>
        <p:nvSpPr>
          <p:cNvPr id="15" name="מלבן 14">
            <a:extLst>
              <a:ext uri="{FF2B5EF4-FFF2-40B4-BE49-F238E27FC236}">
                <a16:creationId xmlns:a16="http://schemas.microsoft.com/office/drawing/2014/main" id="{DE470487-27DD-402C-A54C-E83909D0BA3F}"/>
              </a:ext>
            </a:extLst>
          </p:cNvPr>
          <p:cNvSpPr/>
          <p:nvPr/>
        </p:nvSpPr>
        <p:spPr>
          <a:xfrm>
            <a:off x="3285947" y="5106012"/>
            <a:ext cx="679661" cy="211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extLst>
              <a:ext uri="{FF2B5EF4-FFF2-40B4-BE49-F238E27FC236}">
                <a16:creationId xmlns:a16="http://schemas.microsoft.com/office/drawing/2014/main" id="{3B459D17-BF0B-4F32-9271-73059D7DC5B7}"/>
              </a:ext>
            </a:extLst>
          </p:cNvPr>
          <p:cNvSpPr/>
          <p:nvPr/>
        </p:nvSpPr>
        <p:spPr>
          <a:xfrm>
            <a:off x="7207865" y="5077136"/>
            <a:ext cx="679661" cy="211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34A93976-A120-44AE-A9E6-274A55848A99}"/>
              </a:ext>
            </a:extLst>
          </p:cNvPr>
          <p:cNvSpPr/>
          <p:nvPr/>
        </p:nvSpPr>
        <p:spPr>
          <a:xfrm>
            <a:off x="11047395" y="5106012"/>
            <a:ext cx="679661" cy="211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a:extLst>
              <a:ext uri="{FF2B5EF4-FFF2-40B4-BE49-F238E27FC236}">
                <a16:creationId xmlns:a16="http://schemas.microsoft.com/office/drawing/2014/main" id="{15A84C82-2E0B-4829-BF4D-562C328C9890}"/>
              </a:ext>
            </a:extLst>
          </p:cNvPr>
          <p:cNvPicPr>
            <a:picLocks noChangeAspect="1"/>
          </p:cNvPicPr>
          <p:nvPr/>
        </p:nvPicPr>
        <p:blipFill>
          <a:blip r:embed="rId6"/>
          <a:stretch>
            <a:fillRect/>
          </a:stretch>
        </p:blipFill>
        <p:spPr>
          <a:xfrm>
            <a:off x="9252355" y="5463234"/>
            <a:ext cx="1441524" cy="508026"/>
          </a:xfrm>
          <a:prstGeom prst="rect">
            <a:avLst/>
          </a:prstGeom>
        </p:spPr>
      </p:pic>
      <p:pic>
        <p:nvPicPr>
          <p:cNvPr id="13" name="תמונה 12">
            <a:extLst>
              <a:ext uri="{FF2B5EF4-FFF2-40B4-BE49-F238E27FC236}">
                <a16:creationId xmlns:a16="http://schemas.microsoft.com/office/drawing/2014/main" id="{3D5E2614-2E48-4DBA-84D5-BE01DE36BC6A}"/>
              </a:ext>
            </a:extLst>
          </p:cNvPr>
          <p:cNvPicPr>
            <a:picLocks noChangeAspect="1"/>
          </p:cNvPicPr>
          <p:nvPr/>
        </p:nvPicPr>
        <p:blipFill>
          <a:blip r:embed="rId7"/>
          <a:stretch>
            <a:fillRect/>
          </a:stretch>
        </p:blipFill>
        <p:spPr>
          <a:xfrm>
            <a:off x="5329996" y="5447559"/>
            <a:ext cx="1532008" cy="539376"/>
          </a:xfrm>
          <a:prstGeom prst="rect">
            <a:avLst/>
          </a:prstGeom>
        </p:spPr>
      </p:pic>
      <p:pic>
        <p:nvPicPr>
          <p:cNvPr id="14" name="תמונה 13">
            <a:extLst>
              <a:ext uri="{FF2B5EF4-FFF2-40B4-BE49-F238E27FC236}">
                <a16:creationId xmlns:a16="http://schemas.microsoft.com/office/drawing/2014/main" id="{A858B10E-C0B3-47BD-B21E-2509262A6BA4}"/>
              </a:ext>
            </a:extLst>
          </p:cNvPr>
          <p:cNvPicPr>
            <a:picLocks noChangeAspect="1"/>
          </p:cNvPicPr>
          <p:nvPr/>
        </p:nvPicPr>
        <p:blipFill>
          <a:blip r:embed="rId8"/>
          <a:stretch>
            <a:fillRect/>
          </a:stretch>
        </p:blipFill>
        <p:spPr>
          <a:xfrm>
            <a:off x="1443796" y="5459080"/>
            <a:ext cx="1532008" cy="512180"/>
          </a:xfrm>
          <a:prstGeom prst="rect">
            <a:avLst/>
          </a:prstGeom>
        </p:spPr>
      </p:pic>
    </p:spTree>
    <p:extLst>
      <p:ext uri="{BB962C8B-B14F-4D97-AF65-F5344CB8AC3E}">
        <p14:creationId xmlns:p14="http://schemas.microsoft.com/office/powerpoint/2010/main" val="100935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כותרת תחתונה 3">
            <a:extLst>
              <a:ext uri="{FF2B5EF4-FFF2-40B4-BE49-F238E27FC236}">
                <a16:creationId xmlns:a16="http://schemas.microsoft.com/office/drawing/2014/main" id="{45A00EE5-E667-4659-A52E-61CABBD8419E}"/>
              </a:ext>
            </a:extLst>
          </p:cNvPr>
          <p:cNvSpPr>
            <a:spLocks noGrp="1"/>
          </p:cNvSpPr>
          <p:nvPr>
            <p:ph type="ftr" sz="quarter" idx="11"/>
          </p:nvPr>
        </p:nvSpPr>
        <p:spPr/>
        <p:txBody>
          <a:bodyPr/>
          <a:lstStyle/>
          <a:p>
            <a:r>
              <a:rPr lang="he-IL"/>
              <a:t>מעבדת </a:t>
            </a:r>
            <a:r>
              <a:rPr lang="en-US"/>
              <a:t>NSSL</a:t>
            </a:r>
            <a:endParaRPr lang="he-IL"/>
          </a:p>
        </p:txBody>
      </p:sp>
      <p:sp>
        <p:nvSpPr>
          <p:cNvPr id="5" name="מציין מיקום של מספר שקופית 4">
            <a:extLst>
              <a:ext uri="{FF2B5EF4-FFF2-40B4-BE49-F238E27FC236}">
                <a16:creationId xmlns:a16="http://schemas.microsoft.com/office/drawing/2014/main" id="{092D9498-7175-4A22-AF29-8F1F5FDB4F37}"/>
              </a:ext>
            </a:extLst>
          </p:cNvPr>
          <p:cNvSpPr>
            <a:spLocks noGrp="1"/>
          </p:cNvSpPr>
          <p:nvPr>
            <p:ph type="sldNum" sz="quarter" idx="12"/>
          </p:nvPr>
        </p:nvSpPr>
        <p:spPr/>
        <p:txBody>
          <a:bodyPr/>
          <a:lstStyle/>
          <a:p>
            <a:fld id="{BAAA9BBB-F405-417C-AE07-41F3AEF30BD1}" type="slidenum">
              <a:rPr lang="he-IL" smtClean="0"/>
              <a:t>9</a:t>
            </a:fld>
            <a:endParaRPr lang="he-IL"/>
          </a:p>
        </p:txBody>
      </p:sp>
      <p:sp>
        <p:nvSpPr>
          <p:cNvPr id="6" name="מלבן 5">
            <a:extLst>
              <a:ext uri="{FF2B5EF4-FFF2-40B4-BE49-F238E27FC236}">
                <a16:creationId xmlns:a16="http://schemas.microsoft.com/office/drawing/2014/main" id="{9127C7A6-EB80-49DC-A473-924C7FB896E5}"/>
              </a:ext>
            </a:extLst>
          </p:cNvPr>
          <p:cNvSpPr/>
          <p:nvPr/>
        </p:nvSpPr>
        <p:spPr>
          <a:xfrm>
            <a:off x="1226518" y="163472"/>
            <a:ext cx="9739013" cy="1107996"/>
          </a:xfrm>
          <a:prstGeom prst="rect">
            <a:avLst/>
          </a:prstGeom>
          <a:noFill/>
        </p:spPr>
        <p:txBody>
          <a:bodyPr wrap="none" lIns="91440" tIns="45720" rIns="91440" bIns="45720">
            <a:spAutoFit/>
          </a:bodyPr>
          <a:lstStyle/>
          <a:p>
            <a:pPr algn="ct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התקפת </a:t>
            </a:r>
            <a:r>
              <a:rPr lang="en-US"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Slowloris</a:t>
            </a:r>
            <a:r>
              <a:rPr lang="he-IL" sz="6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rPr>
              <a:t> - סימולציה</a:t>
            </a:r>
            <a:endPar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David" panose="020E0502060401010101" pitchFamily="34" charset="-79"/>
            </a:endParaRPr>
          </a:p>
        </p:txBody>
      </p:sp>
      <p:grpSp>
        <p:nvGrpSpPr>
          <p:cNvPr id="10" name="קבוצה 9">
            <a:extLst>
              <a:ext uri="{FF2B5EF4-FFF2-40B4-BE49-F238E27FC236}">
                <a16:creationId xmlns:a16="http://schemas.microsoft.com/office/drawing/2014/main" id="{3B95F648-24ED-413E-AC89-267ACEDF18D5}"/>
              </a:ext>
            </a:extLst>
          </p:cNvPr>
          <p:cNvGrpSpPr/>
          <p:nvPr/>
        </p:nvGrpSpPr>
        <p:grpSpPr>
          <a:xfrm>
            <a:off x="1438160" y="1661564"/>
            <a:ext cx="9315680" cy="3534872"/>
            <a:chOff x="1215686" y="1560378"/>
            <a:chExt cx="9315680" cy="3534872"/>
          </a:xfrm>
        </p:grpSpPr>
        <p:pic>
          <p:nvPicPr>
            <p:cNvPr id="11" name="תמונה 10">
              <a:extLst>
                <a:ext uri="{FF2B5EF4-FFF2-40B4-BE49-F238E27FC236}">
                  <a16:creationId xmlns:a16="http://schemas.microsoft.com/office/drawing/2014/main" id="{B4F52B74-DD9C-40D5-8C9F-D4EC8DEA0A61}"/>
                </a:ext>
              </a:extLst>
            </p:cNvPr>
            <p:cNvPicPr/>
            <p:nvPr/>
          </p:nvPicPr>
          <p:blipFill rotWithShape="1">
            <a:blip r:embed="rId3" cstate="print">
              <a:extLst>
                <a:ext uri="{28A0092B-C50C-407E-A947-70E740481C1C}">
                  <a14:useLocalDpi xmlns:a14="http://schemas.microsoft.com/office/drawing/2010/main" val="0"/>
                </a:ext>
              </a:extLst>
            </a:blip>
            <a:srcRect l="1092" t="1431" r="60444" b="51814"/>
            <a:stretch/>
          </p:blipFill>
          <p:spPr bwMode="auto">
            <a:xfrm>
              <a:off x="6018913" y="2011953"/>
              <a:ext cx="4512453" cy="3083297"/>
            </a:xfrm>
            <a:prstGeom prst="rect">
              <a:avLst/>
            </a:prstGeom>
            <a:noFill/>
            <a:ln>
              <a:noFill/>
            </a:ln>
            <a:extLst>
              <a:ext uri="{53640926-AAD7-44D8-BBD7-CCE9431645EC}">
                <a14:shadowObscured xmlns:a14="http://schemas.microsoft.com/office/drawing/2010/main"/>
              </a:ext>
            </a:extLst>
          </p:spPr>
        </p:pic>
        <p:pic>
          <p:nvPicPr>
            <p:cNvPr id="12" name="תמונה 11">
              <a:extLst>
                <a:ext uri="{FF2B5EF4-FFF2-40B4-BE49-F238E27FC236}">
                  <a16:creationId xmlns:a16="http://schemas.microsoft.com/office/drawing/2014/main" id="{5CAC3A02-9728-4D7A-9096-60CC76F23FF4}"/>
                </a:ext>
              </a:extLst>
            </p:cNvPr>
            <p:cNvPicPr/>
            <p:nvPr/>
          </p:nvPicPr>
          <p:blipFill rotWithShape="1">
            <a:blip r:embed="rId4"/>
            <a:srcRect l="516" t="1225" r="60591" b="51909"/>
            <a:stretch/>
          </p:blipFill>
          <p:spPr bwMode="auto">
            <a:xfrm>
              <a:off x="1215686" y="2011953"/>
              <a:ext cx="4521182" cy="3064544"/>
            </a:xfrm>
            <a:prstGeom prst="rect">
              <a:avLst/>
            </a:prstGeom>
            <a:ln>
              <a:noFill/>
            </a:ln>
            <a:extLst>
              <a:ext uri="{53640926-AAD7-44D8-BBD7-CCE9431645EC}">
                <a14:shadowObscured xmlns:a14="http://schemas.microsoft.com/office/drawing/2010/main"/>
              </a:ext>
            </a:extLst>
          </p:spPr>
        </p:pic>
        <p:sp>
          <p:nvSpPr>
            <p:cNvPr id="14" name="תיבת טקסט 13">
              <a:extLst>
                <a:ext uri="{FF2B5EF4-FFF2-40B4-BE49-F238E27FC236}">
                  <a16:creationId xmlns:a16="http://schemas.microsoft.com/office/drawing/2014/main" id="{FDBEBA68-F345-4F84-9D50-AC721E40A9BB}"/>
                </a:ext>
              </a:extLst>
            </p:cNvPr>
            <p:cNvSpPr txBox="1"/>
            <p:nvPr/>
          </p:nvSpPr>
          <p:spPr>
            <a:xfrm>
              <a:off x="2451231" y="1560378"/>
              <a:ext cx="2050092" cy="400110"/>
            </a:xfrm>
            <a:prstGeom prst="rect">
              <a:avLst/>
            </a:prstGeom>
            <a:noFill/>
          </p:spPr>
          <p:txBody>
            <a:bodyPr wrap="square" rtlCol="1">
              <a:spAutoFit/>
            </a:bodyPr>
            <a:lstStyle/>
            <a:p>
              <a:pPr algn="ctr"/>
              <a:r>
                <a:rPr lang="en-US" sz="2000" b="1" dirty="0">
                  <a:latin typeface="Cambria" panose="02040503050406030204" pitchFamily="18" charset="0"/>
                  <a:ea typeface="Cambria" panose="02040503050406030204" pitchFamily="18" charset="0"/>
                </a:rPr>
                <a:t>Before Attack</a:t>
              </a:r>
              <a:endParaRPr lang="he-IL" sz="2000" b="1" dirty="0">
                <a:latin typeface="Cambria" panose="02040503050406030204" pitchFamily="18" charset="0"/>
                <a:ea typeface="Cambria" panose="02040503050406030204" pitchFamily="18" charset="0"/>
              </a:endParaRPr>
            </a:p>
          </p:txBody>
        </p:sp>
        <p:sp>
          <p:nvSpPr>
            <p:cNvPr id="15" name="תיבת טקסט 14">
              <a:extLst>
                <a:ext uri="{FF2B5EF4-FFF2-40B4-BE49-F238E27FC236}">
                  <a16:creationId xmlns:a16="http://schemas.microsoft.com/office/drawing/2014/main" id="{6C291827-703A-4B25-9DEB-1E611018C965}"/>
                </a:ext>
              </a:extLst>
            </p:cNvPr>
            <p:cNvSpPr txBox="1"/>
            <p:nvPr/>
          </p:nvSpPr>
          <p:spPr>
            <a:xfrm>
              <a:off x="7250093" y="1560378"/>
              <a:ext cx="2050092" cy="400110"/>
            </a:xfrm>
            <a:prstGeom prst="rect">
              <a:avLst/>
            </a:prstGeom>
            <a:noFill/>
          </p:spPr>
          <p:txBody>
            <a:bodyPr wrap="square" rtlCol="1">
              <a:spAutoFit/>
            </a:bodyPr>
            <a:lstStyle/>
            <a:p>
              <a:pPr algn="ctr"/>
              <a:r>
                <a:rPr lang="en-US" sz="2000" b="1" dirty="0">
                  <a:latin typeface="Cambria" panose="02040503050406030204" pitchFamily="18" charset="0"/>
                  <a:ea typeface="Cambria" panose="02040503050406030204" pitchFamily="18" charset="0"/>
                </a:rPr>
                <a:t>During Attack</a:t>
              </a:r>
              <a:endParaRPr lang="he-IL" sz="2000" b="1" dirty="0">
                <a:latin typeface="Cambria" panose="02040503050406030204" pitchFamily="18" charset="0"/>
                <a:ea typeface="Cambria" panose="02040503050406030204" pitchFamily="18" charset="0"/>
              </a:endParaRPr>
            </a:p>
          </p:txBody>
        </p:sp>
      </p:grpSp>
      <p:sp>
        <p:nvSpPr>
          <p:cNvPr id="13" name="מלבן 12">
            <a:extLst>
              <a:ext uri="{FF2B5EF4-FFF2-40B4-BE49-F238E27FC236}">
                <a16:creationId xmlns:a16="http://schemas.microsoft.com/office/drawing/2014/main" id="{A4646133-772C-45CC-B220-57D8DE36C285}"/>
              </a:ext>
            </a:extLst>
          </p:cNvPr>
          <p:cNvSpPr/>
          <p:nvPr/>
        </p:nvSpPr>
        <p:spPr>
          <a:xfrm>
            <a:off x="9522659" y="2113139"/>
            <a:ext cx="1161383" cy="3935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71284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4752</TotalTime>
  <Words>4071</Words>
  <Application>Microsoft Office PowerPoint</Application>
  <PresentationFormat>מסך רחב</PresentationFormat>
  <Paragraphs>599</Paragraphs>
  <Slides>41</Slides>
  <Notes>38</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41</vt:i4>
      </vt:variant>
    </vt:vector>
  </HeadingPairs>
  <TitlesOfParts>
    <vt:vector size="49" baseType="lpstr">
      <vt:lpstr>Arial</vt:lpstr>
      <vt:lpstr>Calibri</vt:lpstr>
      <vt:lpstr>Calibri Light</vt:lpstr>
      <vt:lpstr>Cambria</vt:lpstr>
      <vt:lpstr>Cambria Math</vt:lpstr>
      <vt:lpstr>Courier New</vt:lpstr>
      <vt:lpstr>David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Omer Stoler</dc:creator>
  <cp:lastModifiedBy>stoler.omer@gmail.com</cp:lastModifiedBy>
  <cp:revision>1936</cp:revision>
  <dcterms:created xsi:type="dcterms:W3CDTF">2018-09-17T02:21:46Z</dcterms:created>
  <dcterms:modified xsi:type="dcterms:W3CDTF">2019-11-18T07:44:47Z</dcterms:modified>
</cp:coreProperties>
</file>