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6" r:id="rId2"/>
    <p:sldId id="261" r:id="rId3"/>
    <p:sldId id="278" r:id="rId4"/>
    <p:sldId id="279" r:id="rId5"/>
    <p:sldId id="280" r:id="rId6"/>
    <p:sldId id="281" r:id="rId7"/>
    <p:sldId id="283" r:id="rId8"/>
    <p:sldId id="285" r:id="rId9"/>
    <p:sldId id="260" r:id="rId10"/>
    <p:sldId id="286" r:id="rId11"/>
    <p:sldId id="287" r:id="rId12"/>
    <p:sldId id="288" r:id="rId13"/>
    <p:sldId id="290" r:id="rId14"/>
    <p:sldId id="291" r:id="rId15"/>
    <p:sldId id="292" r:id="rId16"/>
    <p:sldId id="300" r:id="rId17"/>
    <p:sldId id="301" r:id="rId18"/>
    <p:sldId id="302" r:id="rId19"/>
    <p:sldId id="303" r:id="rId20"/>
    <p:sldId id="305" r:id="rId21"/>
    <p:sldId id="304" r:id="rId22"/>
    <p:sldId id="306" r:id="rId23"/>
    <p:sldId id="284" r:id="rId24"/>
    <p:sldId id="293" r:id="rId25"/>
    <p:sldId id="289" r:id="rId26"/>
    <p:sldId id="294" r:id="rId27"/>
    <p:sldId id="295" r:id="rId28"/>
    <p:sldId id="296" r:id="rId29"/>
    <p:sldId id="297" r:id="rId30"/>
    <p:sldId id="298" r:id="rId31"/>
    <p:sldId id="26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el Abuhatsera" initials="YA" lastIdx="17" clrIdx="0">
    <p:extLst>
      <p:ext uri="{19B8F6BF-5375-455C-9EA6-DF929625EA0E}">
        <p15:presenceInfo xmlns:p15="http://schemas.microsoft.com/office/powerpoint/2012/main" userId="Yael Abuhatsera" providerId="None"/>
      </p:ext>
    </p:extLst>
  </p:cmAuthor>
  <p:cmAuthor id="2" name="Shelef, Shirili" initials="SS" lastIdx="3" clrIdx="1">
    <p:extLst>
      <p:ext uri="{19B8F6BF-5375-455C-9EA6-DF929625EA0E}">
        <p15:presenceInfo xmlns:p15="http://schemas.microsoft.com/office/powerpoint/2012/main" userId="S-1-5-21-2052111302-1275210071-1644491937-1234790" providerId="AD"/>
      </p:ext>
    </p:extLst>
  </p:cmAuthor>
  <p:cmAuthor id="3" name="Shirili Shelef" initials="SS" lastIdx="1" clrIdx="2">
    <p:extLst>
      <p:ext uri="{19B8F6BF-5375-455C-9EA6-DF929625EA0E}">
        <p15:presenceInfo xmlns:p15="http://schemas.microsoft.com/office/powerpoint/2012/main" userId="S::shirili.s@campus.technion.ac.il::371fb7aa-ffe9-4e92-b755-5739b4a5ae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59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42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80AE8-36DE-4697-9F54-B04E0B653DE0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D79E0F7-C8ED-4E01-87C6-C518835678B1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-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Memory bound</a:t>
          </a:r>
          <a:endParaRPr lang="he-IL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  <a:p>
          <a:pPr rtl="1">
            <a:lnSpc>
              <a:spcPct val="100000"/>
            </a:lnSpc>
          </a:pP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-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Trade off</a:t>
          </a: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 בין גודל היער (דיוק) לביצועים (מהירות)</a:t>
          </a:r>
        </a:p>
      </dgm:t>
    </dgm:pt>
    <dgm:pt modelId="{19839053-CAC1-4122-AF16-983A1CB89C70}" type="parTrans" cxnId="{997E10EF-C3AB-496A-B802-CB17172783B3}">
      <dgm:prSet/>
      <dgm:spPr/>
      <dgm:t>
        <a:bodyPr/>
        <a:lstStyle/>
        <a:p>
          <a:pPr rtl="1"/>
          <a:endParaRPr lang="he-IL"/>
        </a:p>
      </dgm:t>
    </dgm:pt>
    <dgm:pt modelId="{7B0F6B96-E83A-4287-B75D-936DBF92CC19}" type="sibTrans" cxnId="{997E10EF-C3AB-496A-B802-CB17172783B3}">
      <dgm:prSet/>
      <dgm:spPr/>
      <dgm:t>
        <a:bodyPr/>
        <a:lstStyle/>
        <a:p>
          <a:pPr rtl="1"/>
          <a:endParaRPr lang="he-IL"/>
        </a:p>
      </dgm:t>
    </dgm:pt>
    <dgm:pt modelId="{4E14B58D-7725-464D-A8DF-656F7ED34E70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- דיוק גבוה</a:t>
          </a:r>
        </a:p>
        <a:p>
          <a:pPr rtl="1">
            <a:lnSpc>
              <a:spcPct val="100000"/>
            </a:lnSpc>
          </a:pPr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- תהליך אימון וחיזוי מהיר (יחסית)</a:t>
          </a:r>
        </a:p>
        <a:p>
          <a:pPr rtl="1">
            <a:lnSpc>
              <a:spcPct val="100000"/>
            </a:lnSpc>
          </a:pPr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- נפוץ</a:t>
          </a:r>
        </a:p>
        <a:p>
          <a:pPr rtl="1">
            <a:lnSpc>
              <a:spcPct val="100000"/>
            </a:lnSpc>
          </a:pPr>
          <a:r>
            <a:rPr lang="he-IL" sz="2400" dirty="0">
              <a:latin typeface="David" panose="020E0502060401010101" pitchFamily="34" charset="-79"/>
              <a:cs typeface="David" panose="020E0502060401010101" pitchFamily="34" charset="-79"/>
            </a:rPr>
            <a:t>- סיכוי נמוך (יחסית) ל-</a:t>
          </a:r>
          <a:r>
            <a:rPr lang="en-US" sz="2400" dirty="0">
              <a:latin typeface="David" panose="020E0502060401010101" pitchFamily="34" charset="-79"/>
              <a:cs typeface="David" panose="020E0502060401010101" pitchFamily="34" charset="-79"/>
            </a:rPr>
            <a:t>overfitting</a:t>
          </a:r>
          <a:endParaRPr lang="he-IL" sz="2400" dirty="0"/>
        </a:p>
      </dgm:t>
    </dgm:pt>
    <dgm:pt modelId="{D991A219-EE45-4B83-8AAD-A70E606DAEF0}" type="parTrans" cxnId="{3F2F8024-C93E-4574-8965-A00B2EE76D93}">
      <dgm:prSet/>
      <dgm:spPr/>
      <dgm:t>
        <a:bodyPr/>
        <a:lstStyle/>
        <a:p>
          <a:pPr rtl="1"/>
          <a:endParaRPr lang="he-IL"/>
        </a:p>
      </dgm:t>
    </dgm:pt>
    <dgm:pt modelId="{6E751EB6-094D-4FC9-AE30-5FEB81815924}" type="sibTrans" cxnId="{3F2F8024-C93E-4574-8965-A00B2EE76D93}">
      <dgm:prSet/>
      <dgm:spPr/>
      <dgm:t>
        <a:bodyPr/>
        <a:lstStyle/>
        <a:p>
          <a:pPr rtl="1"/>
          <a:endParaRPr lang="he-IL"/>
        </a:p>
      </dgm:t>
    </dgm:pt>
    <dgm:pt modelId="{F1BC816C-E40D-4DEC-AA53-07E88AB0AA35}" type="pres">
      <dgm:prSet presAssocID="{9B780AE8-36DE-4697-9F54-B04E0B653DE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80EC15A-9B05-42AD-BB08-D3B7C101A8EB}" type="pres">
      <dgm:prSet presAssocID="{9B780AE8-36DE-4697-9F54-B04E0B653DE0}" presName="Background" presStyleLbl="bgImgPlace1" presStyleIdx="0" presStyleCnt="1" custScaleY="82899" custLinFactNeighborX="-2874" custLinFactNeighborY="-11384"/>
      <dgm:spPr/>
    </dgm:pt>
    <dgm:pt modelId="{0380EA39-DB26-4EF0-913A-F867751F2345}" type="pres">
      <dgm:prSet presAssocID="{9B780AE8-36DE-4697-9F54-B04E0B653DE0}" presName="ParentText1" presStyleLbl="revTx" presStyleIdx="0" presStyleCnt="2" custLinFactNeighborX="-628" custLinFactNeighborY="-14196">
        <dgm:presLayoutVars>
          <dgm:chMax val="0"/>
          <dgm:chPref val="0"/>
          <dgm:bulletEnabled val="1"/>
        </dgm:presLayoutVars>
      </dgm:prSet>
      <dgm:spPr/>
    </dgm:pt>
    <dgm:pt modelId="{59887B30-543A-4F42-98D6-969FCD7B98CC}" type="pres">
      <dgm:prSet presAssocID="{9B780AE8-36DE-4697-9F54-B04E0B653DE0}" presName="ParentText2" presStyleLbl="revTx" presStyleIdx="1" presStyleCnt="2" custScaleX="91718" custLinFactNeighborX="-6467" custLinFactNeighborY="-14196">
        <dgm:presLayoutVars>
          <dgm:chMax val="0"/>
          <dgm:chPref val="0"/>
          <dgm:bulletEnabled val="1"/>
        </dgm:presLayoutVars>
      </dgm:prSet>
      <dgm:spPr/>
    </dgm:pt>
    <dgm:pt modelId="{E53926B0-324D-49CB-A673-D9B624562640}" type="pres">
      <dgm:prSet presAssocID="{9B780AE8-36DE-4697-9F54-B04E0B653DE0}" presName="Plus" presStyleLbl="alignNode1" presStyleIdx="0" presStyleCnt="2" custLinFactX="200000" custLinFactNeighborX="292308" custLinFactNeighborY="5329"/>
      <dgm:spPr>
        <a:solidFill>
          <a:srgbClr val="42A70F"/>
        </a:solidFill>
        <a:ln>
          <a:noFill/>
        </a:ln>
      </dgm:spPr>
    </dgm:pt>
    <dgm:pt modelId="{B5F56F47-44BE-4428-A57F-42C65ACE025C}" type="pres">
      <dgm:prSet presAssocID="{9B780AE8-36DE-4697-9F54-B04E0B653DE0}" presName="Minus" presStyleLbl="alignNode1" presStyleIdx="1" presStyleCnt="2" custLinFactX="-227163" custLinFactNeighborX="-300000" custLinFactNeighborY="-8739"/>
      <dgm:spPr>
        <a:solidFill>
          <a:srgbClr val="FF0000"/>
        </a:solidFill>
        <a:ln>
          <a:noFill/>
        </a:ln>
      </dgm:spPr>
    </dgm:pt>
    <dgm:pt modelId="{4A590401-31F3-4107-AEC8-563C01C2F224}" type="pres">
      <dgm:prSet presAssocID="{9B780AE8-36DE-4697-9F54-B04E0B653DE0}" presName="Divider" presStyleLbl="parChTrans1D1" presStyleIdx="0" presStyleCnt="1" custFlipHor="1" custScaleX="2000000" custScaleY="87656" custLinFactX="-3079011" custLinFactNeighborX="-3100000" custLinFactNeighborY="-17276"/>
      <dgm:spPr/>
    </dgm:pt>
  </dgm:ptLst>
  <dgm:cxnLst>
    <dgm:cxn modelId="{3F2F8024-C93E-4574-8965-A00B2EE76D93}" srcId="{9B780AE8-36DE-4697-9F54-B04E0B653DE0}" destId="{4E14B58D-7725-464D-A8DF-656F7ED34E70}" srcOrd="1" destOrd="0" parTransId="{D991A219-EE45-4B83-8AAD-A70E606DAEF0}" sibTransId="{6E751EB6-094D-4FC9-AE30-5FEB81815924}"/>
    <dgm:cxn modelId="{D87A4C6F-D5B6-4527-98C4-4D376435126C}" type="presOf" srcId="{9B780AE8-36DE-4697-9F54-B04E0B653DE0}" destId="{F1BC816C-E40D-4DEC-AA53-07E88AB0AA35}" srcOrd="0" destOrd="0" presId="urn:microsoft.com/office/officeart/2009/3/layout/PlusandMinus"/>
    <dgm:cxn modelId="{F894A0A2-3456-4374-9758-60986E26D93D}" type="presOf" srcId="{BD79E0F7-C8ED-4E01-87C6-C518835678B1}" destId="{0380EA39-DB26-4EF0-913A-F867751F2345}" srcOrd="0" destOrd="0" presId="urn:microsoft.com/office/officeart/2009/3/layout/PlusandMinus"/>
    <dgm:cxn modelId="{997E10EF-C3AB-496A-B802-CB17172783B3}" srcId="{9B780AE8-36DE-4697-9F54-B04E0B653DE0}" destId="{BD79E0F7-C8ED-4E01-87C6-C518835678B1}" srcOrd="0" destOrd="0" parTransId="{19839053-CAC1-4122-AF16-983A1CB89C70}" sibTransId="{7B0F6B96-E83A-4287-B75D-936DBF92CC19}"/>
    <dgm:cxn modelId="{6D201CFE-AF87-4CD5-8A90-9C3309175828}" type="presOf" srcId="{4E14B58D-7725-464D-A8DF-656F7ED34E70}" destId="{59887B30-543A-4F42-98D6-969FCD7B98CC}" srcOrd="0" destOrd="0" presId="urn:microsoft.com/office/officeart/2009/3/layout/PlusandMinus"/>
    <dgm:cxn modelId="{B943B5F4-A5DA-458F-8314-8216492A15E9}" type="presParOf" srcId="{F1BC816C-E40D-4DEC-AA53-07E88AB0AA35}" destId="{180EC15A-9B05-42AD-BB08-D3B7C101A8EB}" srcOrd="0" destOrd="0" presId="urn:microsoft.com/office/officeart/2009/3/layout/PlusandMinus"/>
    <dgm:cxn modelId="{BF95AB28-1300-4682-9448-9DEB9E88BE81}" type="presParOf" srcId="{F1BC816C-E40D-4DEC-AA53-07E88AB0AA35}" destId="{0380EA39-DB26-4EF0-913A-F867751F2345}" srcOrd="1" destOrd="0" presId="urn:microsoft.com/office/officeart/2009/3/layout/PlusandMinus"/>
    <dgm:cxn modelId="{9DA2C778-B0D0-4BBB-A92A-2F478F2E5E2D}" type="presParOf" srcId="{F1BC816C-E40D-4DEC-AA53-07E88AB0AA35}" destId="{59887B30-543A-4F42-98D6-969FCD7B98CC}" srcOrd="2" destOrd="0" presId="urn:microsoft.com/office/officeart/2009/3/layout/PlusandMinus"/>
    <dgm:cxn modelId="{2276E305-1861-48DE-BABE-76CB600BC595}" type="presParOf" srcId="{F1BC816C-E40D-4DEC-AA53-07E88AB0AA35}" destId="{E53926B0-324D-49CB-A673-D9B624562640}" srcOrd="3" destOrd="0" presId="urn:microsoft.com/office/officeart/2009/3/layout/PlusandMinus"/>
    <dgm:cxn modelId="{C6968C9E-189C-4159-8C64-A49C4943E2FA}" type="presParOf" srcId="{F1BC816C-E40D-4DEC-AA53-07E88AB0AA35}" destId="{B5F56F47-44BE-4428-A57F-42C65ACE025C}" srcOrd="4" destOrd="0" presId="urn:microsoft.com/office/officeart/2009/3/layout/PlusandMinus"/>
    <dgm:cxn modelId="{E2070DB0-388F-4423-8066-318A9676E9C0}" type="presParOf" srcId="{F1BC816C-E40D-4DEC-AA53-07E88AB0AA35}" destId="{4A590401-31F3-4107-AEC8-563C01C2F22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65E64-1EBF-4EFA-8014-0E1F95E121E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F9BA663-830A-4335-822B-EBE0D447FF6C}">
      <dgm:prSet phldrT="[Text]"/>
      <dgm:spPr/>
      <dgm:t>
        <a:bodyPr/>
        <a:lstStyle/>
        <a:p>
          <a:pPr rtl="1"/>
          <a:r>
            <a:rPr lang="he-IL" dirty="0"/>
            <a:t>הקטנת ה-</a:t>
          </a:r>
          <a:r>
            <a:rPr lang="en-US" dirty="0"/>
            <a:t>data</a:t>
          </a:r>
          <a:r>
            <a:rPr lang="he-IL" dirty="0"/>
            <a:t> ע"י חלוקתו</a:t>
          </a:r>
        </a:p>
      </dgm:t>
    </dgm:pt>
    <dgm:pt modelId="{A68EB78F-49E1-464C-B3B7-1B84DFA8B436}" type="parTrans" cxnId="{615DA1A1-DC82-4C87-A903-5450D0B3B313}">
      <dgm:prSet/>
      <dgm:spPr/>
      <dgm:t>
        <a:bodyPr/>
        <a:lstStyle/>
        <a:p>
          <a:pPr rtl="1"/>
          <a:endParaRPr lang="he-IL"/>
        </a:p>
      </dgm:t>
    </dgm:pt>
    <dgm:pt modelId="{8503BAA9-0092-42B9-89F7-A53744FF35D0}" type="sibTrans" cxnId="{615DA1A1-DC82-4C87-A903-5450D0B3B313}">
      <dgm:prSet/>
      <dgm:spPr/>
      <dgm:t>
        <a:bodyPr/>
        <a:lstStyle/>
        <a:p>
          <a:pPr rtl="1"/>
          <a:endParaRPr lang="he-IL"/>
        </a:p>
      </dgm:t>
    </dgm:pt>
    <dgm:pt modelId="{9F362296-CE37-4F61-97B4-2152570DD1AA}">
      <dgm:prSet phldrT="[Text]"/>
      <dgm:spPr/>
      <dgm:t>
        <a:bodyPr/>
        <a:lstStyle/>
        <a:p>
          <a:pPr rtl="1"/>
          <a:r>
            <a:rPr lang="he-IL" dirty="0"/>
            <a:t>הקטנת מס' העצים בכל יער</a:t>
          </a:r>
        </a:p>
      </dgm:t>
    </dgm:pt>
    <dgm:pt modelId="{EBB00B3E-FD9E-44BA-927C-0DFE5EA7F673}" type="parTrans" cxnId="{D0367AAE-C513-49BE-90B3-080D4C299945}">
      <dgm:prSet/>
      <dgm:spPr/>
      <dgm:t>
        <a:bodyPr/>
        <a:lstStyle/>
        <a:p>
          <a:pPr rtl="1"/>
          <a:endParaRPr lang="he-IL"/>
        </a:p>
      </dgm:t>
    </dgm:pt>
    <dgm:pt modelId="{8605D70E-1A1C-4654-B7C4-D5FD3C1B307C}" type="sibTrans" cxnId="{D0367AAE-C513-49BE-90B3-080D4C299945}">
      <dgm:prSet/>
      <dgm:spPr/>
      <dgm:t>
        <a:bodyPr/>
        <a:lstStyle/>
        <a:p>
          <a:pPr rtl="1"/>
          <a:endParaRPr lang="he-IL"/>
        </a:p>
      </dgm:t>
    </dgm:pt>
    <dgm:pt modelId="{50FFC813-45F1-48CC-A500-14F078A2FF5E}">
      <dgm:prSet phldrT="[Text]"/>
      <dgm:spPr/>
      <dgm:t>
        <a:bodyPr/>
        <a:lstStyle/>
        <a:p>
          <a:pPr rtl="1"/>
          <a:r>
            <a:rPr lang="he-IL" dirty="0"/>
            <a:t>הקטנת גדלי העצים</a:t>
          </a:r>
        </a:p>
      </dgm:t>
    </dgm:pt>
    <dgm:pt modelId="{ADA425DC-F783-4A64-A8D1-28C58A0EE3A0}" type="parTrans" cxnId="{46C4B0E7-B134-4F19-8FC2-F3F3C16E7F35}">
      <dgm:prSet/>
      <dgm:spPr/>
      <dgm:t>
        <a:bodyPr/>
        <a:lstStyle/>
        <a:p>
          <a:pPr rtl="1"/>
          <a:endParaRPr lang="he-IL"/>
        </a:p>
      </dgm:t>
    </dgm:pt>
    <dgm:pt modelId="{61DEBA89-91DC-422C-9979-C531243029DF}" type="sibTrans" cxnId="{46C4B0E7-B134-4F19-8FC2-F3F3C16E7F35}">
      <dgm:prSet/>
      <dgm:spPr/>
      <dgm:t>
        <a:bodyPr/>
        <a:lstStyle/>
        <a:p>
          <a:pPr rtl="1"/>
          <a:endParaRPr lang="he-IL"/>
        </a:p>
      </dgm:t>
    </dgm:pt>
    <dgm:pt modelId="{E0A8C69B-BDAA-419F-9EF8-62BF28B71EF5}">
      <dgm:prSet phldrT="[Text]"/>
      <dgm:spPr/>
      <dgm:t>
        <a:bodyPr/>
        <a:lstStyle/>
        <a:p>
          <a:pPr rtl="1"/>
          <a:r>
            <a:rPr lang="he-IL" dirty="0"/>
            <a:t>צמצום צריכת זמן וזכרון</a:t>
          </a:r>
        </a:p>
      </dgm:t>
    </dgm:pt>
    <dgm:pt modelId="{352C1053-F8A0-45F2-A89B-F9467DD9DA96}" type="parTrans" cxnId="{5DF0132B-4B58-42E0-A805-1C417743723D}">
      <dgm:prSet/>
      <dgm:spPr/>
      <dgm:t>
        <a:bodyPr/>
        <a:lstStyle/>
        <a:p>
          <a:pPr rtl="1"/>
          <a:endParaRPr lang="he-IL"/>
        </a:p>
      </dgm:t>
    </dgm:pt>
    <dgm:pt modelId="{3A3F6822-B4E5-4D17-B8D1-1AD7970F7A25}" type="sibTrans" cxnId="{5DF0132B-4B58-42E0-A805-1C417743723D}">
      <dgm:prSet/>
      <dgm:spPr/>
      <dgm:t>
        <a:bodyPr/>
        <a:lstStyle/>
        <a:p>
          <a:pPr rtl="1"/>
          <a:endParaRPr lang="he-IL"/>
        </a:p>
      </dgm:t>
    </dgm:pt>
    <dgm:pt modelId="{06674132-49B2-46F6-B1E3-D4D1FD0BBEC6}" type="pres">
      <dgm:prSet presAssocID="{A5A65E64-1EBF-4EFA-8014-0E1F95E121E7}" presName="Name0" presStyleCnt="0">
        <dgm:presLayoutVars>
          <dgm:chMax val="4"/>
          <dgm:resizeHandles val="exact"/>
        </dgm:presLayoutVars>
      </dgm:prSet>
      <dgm:spPr/>
    </dgm:pt>
    <dgm:pt modelId="{417B6B28-E957-421F-822C-A544AD2E6255}" type="pres">
      <dgm:prSet presAssocID="{A5A65E64-1EBF-4EFA-8014-0E1F95E121E7}" presName="ellipse" presStyleLbl="trBgShp" presStyleIdx="0" presStyleCnt="1"/>
      <dgm:spPr/>
    </dgm:pt>
    <dgm:pt modelId="{83693C82-EB6B-4BCA-B39B-CBF5D232B3F8}" type="pres">
      <dgm:prSet presAssocID="{A5A65E64-1EBF-4EFA-8014-0E1F95E121E7}" presName="arrow1" presStyleLbl="fgShp" presStyleIdx="0" presStyleCnt="1" custScaleY="165139" custLinFactNeighborX="0" custLinFactNeighborY="2695"/>
      <dgm:spPr/>
    </dgm:pt>
    <dgm:pt modelId="{CD34C313-B53C-4CAB-B68A-C9CF510EF9B6}" type="pres">
      <dgm:prSet presAssocID="{A5A65E64-1EBF-4EFA-8014-0E1F95E121E7}" presName="rectangle" presStyleLbl="revTx" presStyleIdx="0" presStyleCnt="1">
        <dgm:presLayoutVars>
          <dgm:bulletEnabled val="1"/>
        </dgm:presLayoutVars>
      </dgm:prSet>
      <dgm:spPr/>
    </dgm:pt>
    <dgm:pt modelId="{6C0333C7-C329-4AAA-9C29-ABB2346A1C58}" type="pres">
      <dgm:prSet presAssocID="{9F362296-CE37-4F61-97B4-2152570DD1AA}" presName="item1" presStyleLbl="node1" presStyleIdx="0" presStyleCnt="3">
        <dgm:presLayoutVars>
          <dgm:bulletEnabled val="1"/>
        </dgm:presLayoutVars>
      </dgm:prSet>
      <dgm:spPr/>
    </dgm:pt>
    <dgm:pt modelId="{DA549A3D-AF5C-44E8-ACD0-4B5405691BA3}" type="pres">
      <dgm:prSet presAssocID="{50FFC813-45F1-48CC-A500-14F078A2FF5E}" presName="item2" presStyleLbl="node1" presStyleIdx="1" presStyleCnt="3">
        <dgm:presLayoutVars>
          <dgm:bulletEnabled val="1"/>
        </dgm:presLayoutVars>
      </dgm:prSet>
      <dgm:spPr/>
    </dgm:pt>
    <dgm:pt modelId="{6E749B8F-6E82-4F21-82D5-96392405D544}" type="pres">
      <dgm:prSet presAssocID="{E0A8C69B-BDAA-419F-9EF8-62BF28B71EF5}" presName="item3" presStyleLbl="node1" presStyleIdx="2" presStyleCnt="3">
        <dgm:presLayoutVars>
          <dgm:bulletEnabled val="1"/>
        </dgm:presLayoutVars>
      </dgm:prSet>
      <dgm:spPr/>
    </dgm:pt>
    <dgm:pt modelId="{FD12F8B7-FC47-4E56-8EF5-3B4C9C82E637}" type="pres">
      <dgm:prSet presAssocID="{A5A65E64-1EBF-4EFA-8014-0E1F95E121E7}" presName="funnel" presStyleLbl="trAlignAcc1" presStyleIdx="0" presStyleCnt="1"/>
      <dgm:spPr/>
    </dgm:pt>
  </dgm:ptLst>
  <dgm:cxnLst>
    <dgm:cxn modelId="{575B6A1C-98A7-4076-9D52-CF67308B14A3}" type="presOf" srcId="{50FFC813-45F1-48CC-A500-14F078A2FF5E}" destId="{6C0333C7-C329-4AAA-9C29-ABB2346A1C58}" srcOrd="0" destOrd="0" presId="urn:microsoft.com/office/officeart/2005/8/layout/funnel1"/>
    <dgm:cxn modelId="{61AB2F27-0652-486F-A9B5-924209AA5C07}" type="presOf" srcId="{E0A8C69B-BDAA-419F-9EF8-62BF28B71EF5}" destId="{CD34C313-B53C-4CAB-B68A-C9CF510EF9B6}" srcOrd="0" destOrd="0" presId="urn:microsoft.com/office/officeart/2005/8/layout/funnel1"/>
    <dgm:cxn modelId="{5DF0132B-4B58-42E0-A805-1C417743723D}" srcId="{A5A65E64-1EBF-4EFA-8014-0E1F95E121E7}" destId="{E0A8C69B-BDAA-419F-9EF8-62BF28B71EF5}" srcOrd="3" destOrd="0" parTransId="{352C1053-F8A0-45F2-A89B-F9467DD9DA96}" sibTransId="{3A3F6822-B4E5-4D17-B8D1-1AD7970F7A25}"/>
    <dgm:cxn modelId="{6996036E-FE90-4415-A65B-5AF2ADA34B64}" type="presOf" srcId="{9F362296-CE37-4F61-97B4-2152570DD1AA}" destId="{DA549A3D-AF5C-44E8-ACD0-4B5405691BA3}" srcOrd="0" destOrd="0" presId="urn:microsoft.com/office/officeart/2005/8/layout/funnel1"/>
    <dgm:cxn modelId="{ECA1EC59-D037-4A7C-AFE2-F58DCB87A0FB}" type="presOf" srcId="{A5A65E64-1EBF-4EFA-8014-0E1F95E121E7}" destId="{06674132-49B2-46F6-B1E3-D4D1FD0BBEC6}" srcOrd="0" destOrd="0" presId="urn:microsoft.com/office/officeart/2005/8/layout/funnel1"/>
    <dgm:cxn modelId="{615DA1A1-DC82-4C87-A903-5450D0B3B313}" srcId="{A5A65E64-1EBF-4EFA-8014-0E1F95E121E7}" destId="{7F9BA663-830A-4335-822B-EBE0D447FF6C}" srcOrd="0" destOrd="0" parTransId="{A68EB78F-49E1-464C-B3B7-1B84DFA8B436}" sibTransId="{8503BAA9-0092-42B9-89F7-A53744FF35D0}"/>
    <dgm:cxn modelId="{D0367AAE-C513-49BE-90B3-080D4C299945}" srcId="{A5A65E64-1EBF-4EFA-8014-0E1F95E121E7}" destId="{9F362296-CE37-4F61-97B4-2152570DD1AA}" srcOrd="1" destOrd="0" parTransId="{EBB00B3E-FD9E-44BA-927C-0DFE5EA7F673}" sibTransId="{8605D70E-1A1C-4654-B7C4-D5FD3C1B307C}"/>
    <dgm:cxn modelId="{46C4B0E7-B134-4F19-8FC2-F3F3C16E7F35}" srcId="{A5A65E64-1EBF-4EFA-8014-0E1F95E121E7}" destId="{50FFC813-45F1-48CC-A500-14F078A2FF5E}" srcOrd="2" destOrd="0" parTransId="{ADA425DC-F783-4A64-A8D1-28C58A0EE3A0}" sibTransId="{61DEBA89-91DC-422C-9979-C531243029DF}"/>
    <dgm:cxn modelId="{05EF54E8-4BA7-48DC-A3AB-05BC8A391D61}" type="presOf" srcId="{7F9BA663-830A-4335-822B-EBE0D447FF6C}" destId="{6E749B8F-6E82-4F21-82D5-96392405D544}" srcOrd="0" destOrd="0" presId="urn:microsoft.com/office/officeart/2005/8/layout/funnel1"/>
    <dgm:cxn modelId="{935584A1-FDFC-4D04-9D43-45652AC7068D}" type="presParOf" srcId="{06674132-49B2-46F6-B1E3-D4D1FD0BBEC6}" destId="{417B6B28-E957-421F-822C-A544AD2E6255}" srcOrd="0" destOrd="0" presId="urn:microsoft.com/office/officeart/2005/8/layout/funnel1"/>
    <dgm:cxn modelId="{7DC7DAA7-4D99-4F75-8B69-AAE5819579AC}" type="presParOf" srcId="{06674132-49B2-46F6-B1E3-D4D1FD0BBEC6}" destId="{83693C82-EB6B-4BCA-B39B-CBF5D232B3F8}" srcOrd="1" destOrd="0" presId="urn:microsoft.com/office/officeart/2005/8/layout/funnel1"/>
    <dgm:cxn modelId="{35B0EEFD-1DE5-41FA-AF21-3F1C3810B3D5}" type="presParOf" srcId="{06674132-49B2-46F6-B1E3-D4D1FD0BBEC6}" destId="{CD34C313-B53C-4CAB-B68A-C9CF510EF9B6}" srcOrd="2" destOrd="0" presId="urn:microsoft.com/office/officeart/2005/8/layout/funnel1"/>
    <dgm:cxn modelId="{C6117D49-5E68-43CF-BE6B-A66947B47A35}" type="presParOf" srcId="{06674132-49B2-46F6-B1E3-D4D1FD0BBEC6}" destId="{6C0333C7-C329-4AAA-9C29-ABB2346A1C58}" srcOrd="3" destOrd="0" presId="urn:microsoft.com/office/officeart/2005/8/layout/funnel1"/>
    <dgm:cxn modelId="{815459FD-A96C-4603-B39F-961C98654288}" type="presParOf" srcId="{06674132-49B2-46F6-B1E3-D4D1FD0BBEC6}" destId="{DA549A3D-AF5C-44E8-ACD0-4B5405691BA3}" srcOrd="4" destOrd="0" presId="urn:microsoft.com/office/officeart/2005/8/layout/funnel1"/>
    <dgm:cxn modelId="{F3704B2D-9FF0-4A22-9269-3632FF86A24A}" type="presParOf" srcId="{06674132-49B2-46F6-B1E3-D4D1FD0BBEC6}" destId="{6E749B8F-6E82-4F21-82D5-96392405D544}" srcOrd="5" destOrd="0" presId="urn:microsoft.com/office/officeart/2005/8/layout/funnel1"/>
    <dgm:cxn modelId="{BAC8FD72-0B40-4B10-8B4D-0CA4C681CFC6}" type="presParOf" srcId="{06674132-49B2-46F6-B1E3-D4D1FD0BBEC6}" destId="{FD12F8B7-FC47-4E56-8EF5-3B4C9C82E63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EC15A-9B05-42AD-BB08-D3B7C101A8EB}">
      <dsp:nvSpPr>
        <dsp:cNvPr id="0" name=""/>
        <dsp:cNvSpPr/>
      </dsp:nvSpPr>
      <dsp:spPr>
        <a:xfrm>
          <a:off x="528289" y="1194593"/>
          <a:ext cx="7071360" cy="302949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0EA39-DB26-4EF0-913A-F867751F2345}">
      <dsp:nvSpPr>
        <dsp:cNvPr id="0" name=""/>
        <dsp:cNvSpPr/>
      </dsp:nvSpPr>
      <dsp:spPr>
        <a:xfrm>
          <a:off x="922226" y="1281719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-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Memory bound</a:t>
          </a:r>
          <a:endParaRPr lang="he-IL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- </a:t>
          </a: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Trade off</a:t>
          </a:r>
          <a:r>
            <a:rPr lang="he-IL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 בין גודל היער (דיוק) לביצועים (מהירות)</a:t>
          </a:r>
        </a:p>
      </dsp:txBody>
      <dsp:txXfrm>
        <a:off x="922226" y="1281719"/>
        <a:ext cx="3283712" cy="3126325"/>
      </dsp:txXfrm>
    </dsp:sp>
    <dsp:sp modelId="{59887B30-543A-4F42-98D6-969FCD7B98CC}">
      <dsp:nvSpPr>
        <dsp:cNvPr id="0" name=""/>
        <dsp:cNvSpPr/>
      </dsp:nvSpPr>
      <dsp:spPr>
        <a:xfrm>
          <a:off x="4223332" y="1281719"/>
          <a:ext cx="3011754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- דיוק גבוה</a:t>
          </a: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- תהליך אימון וחיזוי מהיר (יחסית)</a:t>
          </a: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- נפוץ</a:t>
          </a:r>
        </a:p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latin typeface="David" panose="020E0502060401010101" pitchFamily="34" charset="-79"/>
              <a:cs typeface="David" panose="020E0502060401010101" pitchFamily="34" charset="-79"/>
            </a:rPr>
            <a:t>- סיכוי נמוך (יחסית) ל-</a:t>
          </a:r>
          <a:r>
            <a:rPr lang="en-US" sz="2400" kern="1200" dirty="0">
              <a:latin typeface="David" panose="020E0502060401010101" pitchFamily="34" charset="-79"/>
              <a:cs typeface="David" panose="020E0502060401010101" pitchFamily="34" charset="-79"/>
            </a:rPr>
            <a:t>overfitting</a:t>
          </a:r>
          <a:endParaRPr lang="he-IL" sz="2400" kern="1200" dirty="0"/>
        </a:p>
      </dsp:txBody>
      <dsp:txXfrm>
        <a:off x="4223332" y="1281719"/>
        <a:ext cx="3011754" cy="3126325"/>
      </dsp:txXfrm>
    </dsp:sp>
    <dsp:sp modelId="{E53926B0-324D-49CB-A673-D9B624562640}">
      <dsp:nvSpPr>
        <dsp:cNvPr id="0" name=""/>
        <dsp:cNvSpPr/>
      </dsp:nvSpPr>
      <dsp:spPr>
        <a:xfrm>
          <a:off x="6746240" y="640443"/>
          <a:ext cx="1381760" cy="1381760"/>
        </a:xfrm>
        <a:prstGeom prst="plus">
          <a:avLst>
            <a:gd name="adj" fmla="val 32810"/>
          </a:avLst>
        </a:prstGeom>
        <a:solidFill>
          <a:srgbClr val="42A70F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6F47-44BE-4428-A57F-42C65ACE025C}">
      <dsp:nvSpPr>
        <dsp:cNvPr id="0" name=""/>
        <dsp:cNvSpPr/>
      </dsp:nvSpPr>
      <dsp:spPr>
        <a:xfrm>
          <a:off x="0" y="1024776"/>
          <a:ext cx="1300480" cy="445662"/>
        </a:xfrm>
        <a:prstGeom prst="rect">
          <a:avLst/>
        </a:prstGeom>
        <a:solidFill>
          <a:srgbClr val="FF000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90401-31F3-4107-AEC8-563C01C2F224}">
      <dsp:nvSpPr>
        <dsp:cNvPr id="0" name=""/>
        <dsp:cNvSpPr/>
      </dsp:nvSpPr>
      <dsp:spPr>
        <a:xfrm flipH="1">
          <a:off x="4209255" y="1400658"/>
          <a:ext cx="16256" cy="2617356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B6B28-E957-421F-822C-A544AD2E6255}">
      <dsp:nvSpPr>
        <dsp:cNvPr id="0" name=""/>
        <dsp:cNvSpPr/>
      </dsp:nvSpPr>
      <dsp:spPr>
        <a:xfrm>
          <a:off x="3727234" y="239388"/>
          <a:ext cx="4750935" cy="16499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93C82-EB6B-4BCA-B39B-CBF5D232B3F8}">
      <dsp:nvSpPr>
        <dsp:cNvPr id="0" name=""/>
        <dsp:cNvSpPr/>
      </dsp:nvSpPr>
      <dsp:spPr>
        <a:xfrm>
          <a:off x="5649705" y="4103485"/>
          <a:ext cx="920723" cy="9731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4C313-B53C-4CAB-B68A-C9CF510EF9B6}">
      <dsp:nvSpPr>
        <dsp:cNvPr id="0" name=""/>
        <dsp:cNvSpPr/>
      </dsp:nvSpPr>
      <dsp:spPr>
        <a:xfrm>
          <a:off x="3900330" y="4750935"/>
          <a:ext cx="4419474" cy="1104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300" kern="1200" dirty="0"/>
            <a:t>צמצום צריכת זמן וזכרון</a:t>
          </a:r>
        </a:p>
      </dsp:txBody>
      <dsp:txXfrm>
        <a:off x="3900330" y="4750935"/>
        <a:ext cx="4419474" cy="1104868"/>
      </dsp:txXfrm>
    </dsp:sp>
    <dsp:sp modelId="{6C0333C7-C329-4AAA-9C29-ABB2346A1C58}">
      <dsp:nvSpPr>
        <dsp:cNvPr id="0" name=""/>
        <dsp:cNvSpPr/>
      </dsp:nvSpPr>
      <dsp:spPr>
        <a:xfrm>
          <a:off x="5454512" y="2016753"/>
          <a:ext cx="1657303" cy="165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הקטנת גדלי העצים</a:t>
          </a:r>
        </a:p>
      </dsp:txBody>
      <dsp:txXfrm>
        <a:off x="5697218" y="2259459"/>
        <a:ext cx="1171891" cy="1171891"/>
      </dsp:txXfrm>
    </dsp:sp>
    <dsp:sp modelId="{DA549A3D-AF5C-44E8-ACD0-4B5405691BA3}">
      <dsp:nvSpPr>
        <dsp:cNvPr id="0" name=""/>
        <dsp:cNvSpPr/>
      </dsp:nvSpPr>
      <dsp:spPr>
        <a:xfrm>
          <a:off x="4268619" y="773408"/>
          <a:ext cx="1657303" cy="165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הקטנת מס' העצים בכל יער</a:t>
          </a:r>
        </a:p>
      </dsp:txBody>
      <dsp:txXfrm>
        <a:off x="4511325" y="1016114"/>
        <a:ext cx="1171891" cy="1171891"/>
      </dsp:txXfrm>
    </dsp:sp>
    <dsp:sp modelId="{6E749B8F-6E82-4F21-82D5-96392405D544}">
      <dsp:nvSpPr>
        <dsp:cNvPr id="0" name=""/>
        <dsp:cNvSpPr/>
      </dsp:nvSpPr>
      <dsp:spPr>
        <a:xfrm>
          <a:off x="5962751" y="372709"/>
          <a:ext cx="1657303" cy="165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הקטנת ה-</a:t>
          </a:r>
          <a:r>
            <a:rPr lang="en-US" sz="2000" kern="1200" dirty="0"/>
            <a:t>data</a:t>
          </a:r>
          <a:r>
            <a:rPr lang="he-IL" sz="2000" kern="1200" dirty="0"/>
            <a:t> ע"י חלוקתו</a:t>
          </a:r>
        </a:p>
      </dsp:txBody>
      <dsp:txXfrm>
        <a:off x="6205457" y="615415"/>
        <a:ext cx="1171891" cy="1171891"/>
      </dsp:txXfrm>
    </dsp:sp>
    <dsp:sp modelId="{FD12F8B7-FC47-4E56-8EF5-3B4C9C82E637}">
      <dsp:nvSpPr>
        <dsp:cNvPr id="0" name=""/>
        <dsp:cNvSpPr/>
      </dsp:nvSpPr>
      <dsp:spPr>
        <a:xfrm>
          <a:off x="3532040" y="36828"/>
          <a:ext cx="5156053" cy="41248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777C41-5522-499C-9B63-7C1FACC36567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B8C1F0-8548-42AC-A77B-C9EEE6E2CE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8C1F0-8548-42AC-A77B-C9EEE6E2CE9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1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42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55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40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60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98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81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974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62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7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9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196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84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775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33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B381A-6A12-4C58-BF46-CFAA4572E8F1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8EF040-B0DD-4C33-BCE2-FF05E2A3C0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54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ma.sourceforge.net/" TargetMode="External"/><Relationship Id="rId2" Type="http://schemas.openxmlformats.org/officeDocument/2006/relationships/hyperlink" Target="https://www.mlpac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choy.fr/boost-property-tree" TargetMode="External"/><Relationship Id="rId4" Type="http://schemas.openxmlformats.org/officeDocument/2006/relationships/hyperlink" Target="https://matplotlib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A21E0E-7BF2-4599-8773-FD01D16A1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446" y="2372019"/>
            <a:ext cx="9294056" cy="105698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מימוש מודל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ב-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C++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9CDCB1A-DB58-4FEE-9ECD-E24C7C3ED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2474" y="3573975"/>
            <a:ext cx="9144000" cy="3025608"/>
          </a:xfrm>
        </p:spPr>
        <p:txBody>
          <a:bodyPr>
            <a:normAutofit/>
          </a:bodyPr>
          <a:lstStyle/>
          <a:p>
            <a:pPr algn="ctr"/>
            <a:endParaRPr lang="he-IL" sz="2800" dirty="0"/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מנחה: ד"ר יניב בן יצחק</a:t>
            </a:r>
          </a:p>
          <a:p>
            <a:pPr algn="ctr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סטודנטים: רועי החנוכי, ליאור קיאסי</a:t>
            </a:r>
          </a:p>
          <a:p>
            <a:pPr algn="ctr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dirty="0"/>
              <a:t>https://github.com/yanivbi/RADE-Cpp.git</a:t>
            </a:r>
          </a:p>
          <a:p>
            <a:pPr algn="ctr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96BDF-BE3D-474A-9A86-D5439DAA34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"/>
            <a:ext cx="11995052" cy="11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3AD19-D9B8-499B-82CD-2278D281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724" y="0"/>
            <a:ext cx="9749021" cy="100774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הרצות בפרויקט – שלב ראשון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D842B-02E1-4952-98A6-30BAC25D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535" y="1416148"/>
            <a:ext cx="8915400" cy="3777622"/>
          </a:xfrm>
        </p:spPr>
        <p:txBody>
          <a:bodyPr/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הרצות לבחינת הספריה – דאטה סטים של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XOR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(של 2 ו-5 ביטים).</a:t>
            </a:r>
          </a:p>
          <a:p>
            <a:pPr marL="0" indent="0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הרצת בדיקות רבות – תוך חקר התוצאות וטיוב הקוד שלנו.</a:t>
            </a:r>
          </a:p>
          <a:p>
            <a:pPr marL="0" indent="0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תכנון ומימוש פיצ'רים להגדלת מרחב אפשרויות הבדיקה שלנו שאף יוכלו לשפר את המדדים שלנו.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2050" name="Picture 2" descr="תוצאת תמונה עבור ‪it's not a bug it's a feature‬‏">
            <a:extLst>
              <a:ext uri="{FF2B5EF4-FFF2-40B4-BE49-F238E27FC236}">
                <a16:creationId xmlns:a16="http://schemas.microsoft.com/office/drawing/2014/main" id="{1815C277-1013-484D-A86E-436A00D1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84" y="4511494"/>
            <a:ext cx="2912232" cy="21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9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E55A-F764-4EE5-965F-3470FDD3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182" y="987082"/>
            <a:ext cx="8915400" cy="5870918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הרצות של אפשרויות רבות ושונות של שילובי דגלים (פיצ'רים) שונים.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מספרי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batch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-ים שונים (הסבר מפורט בהמשך).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השוואות מול מודל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הרצות על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בעלי מאפיינים שונים.</a:t>
            </a: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מרחב בדיקה גדול והבנה מעמיקה של כוונת הפרויקט. הפיקו תוצאות מעניינות ומגוונות שיפורטו בהמשך.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D97694-8525-41F7-9534-EB50EDA3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922" y="0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תכנון בדיקות הפרויקט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43FC233-C5ED-4697-81D3-2B3237134D8E}"/>
              </a:ext>
            </a:extLst>
          </p:cNvPr>
          <p:cNvSpPr/>
          <p:nvPr/>
        </p:nvSpPr>
        <p:spPr>
          <a:xfrm>
            <a:off x="6471035" y="3253630"/>
            <a:ext cx="857417" cy="1631852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623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3973-ED5A-424C-B5A1-076B0B1B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464" y="1285461"/>
            <a:ext cx="8915400" cy="4916556"/>
          </a:xfrm>
        </p:spPr>
        <p:txBody>
          <a:bodyPr>
            <a:norm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למידה מקדימה (שלנו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)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Decision Tree 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מודל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מודל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RADE 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מושגים בסיסיים ב-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ML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כתיבת קוד בסיסי – לוגיקה ראשונית של חלוקת ה-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יצירת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RADE class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ראשוני – בנאי, אימון, חיזוי, שמירה, טעינה וסטטיסטיקות.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כתיבת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main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– קבלת פרמטרים, אימון, חיזוי וניתוח בסיסי.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הוספת משקול ל-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en-US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3D8F1-9B6D-4C4D-8B51-9720282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06017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שלבים בביצוע הפרויקט</a:t>
            </a:r>
          </a:p>
        </p:txBody>
      </p:sp>
    </p:spTree>
    <p:extLst>
      <p:ext uri="{BB962C8B-B14F-4D97-AF65-F5344CB8AC3E}">
        <p14:creationId xmlns:p14="http://schemas.microsoft.com/office/powerpoint/2010/main" val="411060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3973-ED5A-424C-B5A1-076B0B1B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464" y="1285461"/>
            <a:ext cx="8915400" cy="4916556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שיפורים וייעול הקוד:</a:t>
            </a: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שינוי מבנה הקוד – שימוש ב-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templates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שינוי שיטת האימון לצורך הפחתת צריכת הזכרון.</a:t>
            </a:r>
          </a:p>
          <a:p>
            <a:pPr lvl="2"/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שיטת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“All”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/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שיטת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“Per Sample”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קבלת זמני ריצה וחישוב צריכת זכרון:</a:t>
            </a: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זמן: פונקציות של 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mlpack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זכרון: יצירת פונקציה 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getMem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איסוף מאפייני ריצה: מדדי הצלחה, עומקי העצים, מדדי זכרון וזמן ומאפיינים נוספים של המודל.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3D8F1-9B6D-4C4D-8B51-9720282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06017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שלבים בביצוע הפרויקט</a:t>
            </a:r>
          </a:p>
        </p:txBody>
      </p:sp>
    </p:spTree>
    <p:extLst>
      <p:ext uri="{BB962C8B-B14F-4D97-AF65-F5344CB8AC3E}">
        <p14:creationId xmlns:p14="http://schemas.microsoft.com/office/powerpoint/2010/main" val="282187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3973-ED5A-424C-B5A1-076B0B1B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464" y="1285461"/>
            <a:ext cx="8915400" cy="4916556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דגלים ופיצ'רים: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אי שכפול של אנומליות בתהליך האימון.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הוספת ה-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confidence level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של חיזוי ה-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CG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שימוש במודל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FG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יחיד (במקום שניים).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שמירת המודל שאומן.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L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טעינת מודל קיים.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שמירת תוצאות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CG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n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חיזוי בחלוקה ל-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batches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בהתאם לגודל נבחר.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– שימוש בשיטת "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All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" בתהליך האימון.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תמיכה ב-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Adaboost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– כרגע לא נתמך באופן מלא.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סקריפטים לפענוח תוצאות – יצירת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CDFs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וטבלאות מסכמות.</a:t>
            </a: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3D8F1-9B6D-4C4D-8B51-9720282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06017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שלבים בביצוע הפרויקט</a:t>
            </a:r>
          </a:p>
        </p:txBody>
      </p:sp>
      <p:pic>
        <p:nvPicPr>
          <p:cNvPr id="1026" name="Picture 2" descr="תוצאת תמונה עבור ‪python funny‬‏">
            <a:extLst>
              <a:ext uri="{FF2B5EF4-FFF2-40B4-BE49-F238E27FC236}">
                <a16:creationId xmlns:a16="http://schemas.microsoft.com/office/drawing/2014/main" id="{81A2FB32-74DF-4625-A0D6-302A274E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1" y="3394055"/>
            <a:ext cx="3425879" cy="34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7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3973-ED5A-424C-B5A1-076B0B1B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464" y="1285461"/>
            <a:ext cx="8915400" cy="4916556"/>
          </a:xfrm>
        </p:spPr>
        <p:txBody>
          <a:bodyPr>
            <a:normAutofit lnSpcReduction="10000"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בדיקה של ה-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KDD, CCF, FC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הרצה עבור שני מודלי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ומודל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בדיקות עבור שילובי הדגלים הבאים (בשיטת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;‘per sample’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השילובים בהנחיית מנחה הפרויקט):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(ללא דגלים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הרצה מסוג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‘per sample’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והרצה מסוג </a:t>
            </a:r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‘All’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d + m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en-US" sz="1800" dirty="0">
                <a:latin typeface="David" panose="020E0502060401010101" pitchFamily="34" charset="-79"/>
                <a:cs typeface="David" panose="020E0502060401010101" pitchFamily="34" charset="-79"/>
              </a:rPr>
              <a:t>s + m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טבלה מסכמת +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CDF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לכל ריצה.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בחינה עיקרית של המדדים: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F1 score, Model memory size, Latency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התמודדות עם בעיית זכרון ב-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mlpack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63D8F1-9B6D-4C4D-8B51-9720282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106017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תוצאות ומסקנות</a:t>
            </a:r>
          </a:p>
        </p:txBody>
      </p:sp>
    </p:spTree>
    <p:extLst>
      <p:ext uri="{BB962C8B-B14F-4D97-AF65-F5344CB8AC3E}">
        <p14:creationId xmlns:p14="http://schemas.microsoft.com/office/powerpoint/2010/main" val="67994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BB3A1-AE29-4150-9D74-78B59132A4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" y="784104"/>
            <a:ext cx="7913508" cy="292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4EFAF-712E-4950-9994-1B37397D3A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" y="3705116"/>
            <a:ext cx="11983886" cy="21402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7" y="629478"/>
            <a:ext cx="11093794" cy="6555375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דוגמא – הרצה של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תוצאות כל הריצות עבור כלל השילובים בנספחים ובספר הפרויקט.</a:t>
            </a:r>
          </a:p>
          <a:p>
            <a:pPr marL="0" indent="0"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במהלך ההרצות נבדקו פרמטרים נוספים שמפאת מקום לא נכנסו. התוצאות במלואן בדף ה-</a:t>
            </a:r>
            <a:r>
              <a:rPr 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Github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של הפרויקט.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תוצאות ומסקנות</a:t>
            </a:r>
          </a:p>
        </p:txBody>
      </p:sp>
    </p:spTree>
    <p:extLst>
      <p:ext uri="{BB962C8B-B14F-4D97-AF65-F5344CB8AC3E}">
        <p14:creationId xmlns:p14="http://schemas.microsoft.com/office/powerpoint/2010/main" val="96118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7" y="954157"/>
            <a:ext cx="11093794" cy="623069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עדיפות לשיטת אימון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‘per sample’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מבחינת זמני ריצה.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אין הבדל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ובזכרון בין שיטות האימון.</a:t>
            </a:r>
          </a:p>
          <a:p>
            <a:pPr lvl="1"/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יתרון משמעותי ל-</a:t>
            </a:r>
            <a:r>
              <a:rPr lang="en-US" sz="2200" b="1" dirty="0"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 למול </a:t>
            </a:r>
            <a:r>
              <a:rPr lang="en-US" sz="2200" b="1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 מבחינת זמני ריצה (כ-50% שיפור) ומבחינת גודל המודל (כ-40% שיפור).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(שיפור של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0.00004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ו-0.2 בשני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מכאן - השוואה של דגלים מול </a:t>
            </a:r>
            <a:r>
              <a:rPr lang="en-US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CG </a:t>
            </a:r>
            <a:r>
              <a:rPr lang="en-US" sz="2400" u="sng" dirty="0" err="1">
                <a:latin typeface="David" panose="020E0502060401010101" pitchFamily="34" charset="-79"/>
                <a:cs typeface="David" panose="020E0502060401010101" pitchFamily="34" charset="-79"/>
              </a:rPr>
              <a:t>probablities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כצפוי – ללא הבדל בצריכת הזכרון ובזמנים למול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(שינוי לוגי ולא מבני).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ללא הבדל ניכר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(למול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תוצאות ומסקנות</a:t>
            </a:r>
          </a:p>
        </p:txBody>
      </p:sp>
    </p:spTree>
    <p:extLst>
      <p:ext uri="{BB962C8B-B14F-4D97-AF65-F5344CB8AC3E}">
        <p14:creationId xmlns:p14="http://schemas.microsoft.com/office/powerpoint/2010/main" val="141931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7" y="954157"/>
            <a:ext cx="11093794" cy="6230696"/>
          </a:xfrm>
        </p:spPr>
        <p:txBody>
          <a:bodyPr>
            <a:normAutofit/>
          </a:bodyPr>
          <a:lstStyle/>
          <a:p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without duplicating anomalies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כצפוי – ללא הבדל בצריכת הזכרון.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קל בזמני האימון (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FG 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יותר קטנים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;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שיפור של כ-60% לעומת שיפור של כ-50% של ה-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למול מודל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ירידה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-0.001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ו-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-0.1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marL="457200" lvl="1" indent="0">
              <a:buNone/>
            </a:pPr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דגלים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+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קל בזמני האימון (עקב שימוש בדגל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;d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של כ-64% לעומת שיפור של כ-50% של ה-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למול מודל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ובזמני הסיווג (הבדלים של אחוזים בודדים)..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ירידה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-0.015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באחד ה-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marL="457200" lvl="1" indent="0">
              <a:buNone/>
            </a:pP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שיפור לא משמעותי בצריכת הזכרון – תופעה לא מוסברת.</a:t>
            </a: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תוצאות ומסקנות</a:t>
            </a:r>
          </a:p>
        </p:txBody>
      </p:sp>
    </p:spTree>
    <p:extLst>
      <p:ext uri="{BB962C8B-B14F-4D97-AF65-F5344CB8AC3E}">
        <p14:creationId xmlns:p14="http://schemas.microsoft.com/office/powerpoint/2010/main" val="151694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7" y="954157"/>
            <a:ext cx="11093794" cy="6230696"/>
          </a:xfrm>
        </p:spPr>
        <p:txBody>
          <a:bodyPr>
            <a:normAutofit/>
          </a:bodyPr>
          <a:lstStyle/>
          <a:p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דגלים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+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single FG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גדול מאוד בצריכת הזכרון (כ-50% פחות מ-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שיפור משמעותי בזמני האימון (כ-50% פחות מ-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default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ללא שינוי בזמני הסיווג (ככל הנראה עקב שימוש בשיטת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per-sample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ירידה ב-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-0.0025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-0.08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עבור שני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965235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תוצאות ומסקנות</a:t>
            </a:r>
          </a:p>
        </p:txBody>
      </p:sp>
    </p:spTree>
    <p:extLst>
      <p:ext uri="{BB962C8B-B14F-4D97-AF65-F5344CB8AC3E}">
        <p14:creationId xmlns:p14="http://schemas.microsoft.com/office/powerpoint/2010/main" val="12630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358B6A-CE09-4097-8934-DDF0318C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600" y="342757"/>
            <a:ext cx="8911687" cy="1280890"/>
          </a:xfrm>
        </p:spPr>
        <p:txBody>
          <a:bodyPr/>
          <a:lstStyle/>
          <a:p>
            <a:pPr algn="ctr"/>
            <a:r>
              <a:rPr lang="he-IL" sz="5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מטרת הפרויקט</a:t>
            </a:r>
            <a:endParaRPr lang="he-IL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0A69A92-6A3C-4960-9939-568474330E18}"/>
              </a:ext>
            </a:extLst>
          </p:cNvPr>
          <p:cNvSpPr/>
          <p:nvPr/>
        </p:nvSpPr>
        <p:spPr>
          <a:xfrm>
            <a:off x="1509712" y="1964573"/>
            <a:ext cx="91725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מימוש יעיל ב</a:t>
            </a:r>
            <a:r>
              <a:rPr lang="en-US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C++</a:t>
            </a: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למודל </a:t>
            </a:r>
            <a:r>
              <a:rPr lang="en-US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Machine Learning</a:t>
            </a: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חדש (המבוסס על </a:t>
            </a:r>
            <a:r>
              <a:rPr lang="en-US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r>
              <a:rPr lang="he-IL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- </a:t>
            </a:r>
            <a:r>
              <a:rPr lang="en-US" sz="40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endParaRPr lang="he-IL" sz="4000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4000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Resource Efficient Supervised Anomaly Detection</a:t>
            </a:r>
            <a:endParaRPr lang="he-IL" sz="280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75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6" y="1232452"/>
            <a:ext cx="11093794" cy="6230696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שיטת האימון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‘per sample’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עדיפה על שיטת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‘All’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לא משפיע באופן משמעותי.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ושילוב הדגלים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 + m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הובילו לשיפור קל בזמני האימון, אך לירידה ב-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דגלים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 + m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הובילו לשיפור המשמעותי ביותר בצריכת הזכרון ובזמני הריצה, אך פגעו ב-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באופן כללי: שיפור/ירידה ב-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F1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כתלות בדגלים.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מודל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הוביל לשיפור משמעותי בצריכת הזכרון ובזמני הריצה למול מודל ה-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baseline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(של אלגוריתם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965235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מסקנות עיקריות</a:t>
            </a:r>
          </a:p>
        </p:txBody>
      </p:sp>
    </p:spTree>
    <p:extLst>
      <p:ext uri="{BB962C8B-B14F-4D97-AF65-F5344CB8AC3E}">
        <p14:creationId xmlns:p14="http://schemas.microsoft.com/office/powerpoint/2010/main" val="175032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7" y="954157"/>
            <a:ext cx="11093794" cy="6230696"/>
          </a:xfrm>
        </p:spPr>
        <p:txBody>
          <a:bodyPr>
            <a:normAutofit/>
          </a:bodyPr>
          <a:lstStyle/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בניית המודל עבור אלגוריתמים נוספים.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הרצה על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נוספים.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בחינה מעמיקה של הפרמטרים בהם השתמשנו בפרויקט.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חיפוש מעמיק אחר ספריות 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ML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יעילות נוספות.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בחינה של יעילות מימוש הפרויקט(בפן של צריכת זכרון).</a:t>
            </a:r>
          </a:p>
          <a:p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בהסתכלות עתידית על הפרויקט: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בדיקה תקופתית של התוספות הרצויות ל-</a:t>
            </a:r>
            <a:r>
              <a:rPr lang="en-US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Adaboost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ב-</a:t>
            </a:r>
            <a:r>
              <a:rPr lang="en-US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mlpack</a:t>
            </a:r>
            <a:r>
              <a:rPr lang="en-US" sz="2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/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ניקוי הקוד מחישובי סטטיסטיקות. </a:t>
            </a:r>
          </a:p>
          <a:p>
            <a:pPr lvl="1"/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87" y="-11078"/>
            <a:ext cx="8912225" cy="965235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הצעות להרחבת הפרויקט</a:t>
            </a:r>
          </a:p>
        </p:txBody>
      </p:sp>
      <p:pic>
        <p:nvPicPr>
          <p:cNvPr id="1026" name="Picture 2" descr="תוצאת תמונה עבור ‪future project‬‏">
            <a:extLst>
              <a:ext uri="{FF2B5EF4-FFF2-40B4-BE49-F238E27FC236}">
                <a16:creationId xmlns:a16="http://schemas.microsoft.com/office/drawing/2014/main" id="{8FFE8D92-FB80-441B-87D2-F11BA95E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" y="4816286"/>
            <a:ext cx="5259455" cy="20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8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CE3ED7-260B-4ABF-BEBA-AB59DA04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6" y="1385957"/>
            <a:ext cx="11093794" cy="6230696"/>
          </a:xfrm>
        </p:spPr>
        <p:txBody>
          <a:bodyPr>
            <a:normAutofit/>
          </a:bodyPr>
          <a:lstStyle/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מימוש יעיל ב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C++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למודל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Machine Learning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חדש –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מוטיבציה: הפחתת צריכת זכרון וזמני ריצה תוך שימור חוזקות האלגוריתם (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RF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הוספת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features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ושיפורים להגדלת מרחב הבדיקות.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התוצר – קוד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C++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יעיל ומודולרי, המאפשר ריצה, בדיקה והרחבות של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RADE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הרצות וניתוח תוצאות באמצעות גרפים וטבלאות.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של אלגוריתם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ML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עבודה עם 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open source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ואתגרים נוספים (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Json, Python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וכו').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השפעה רבה לספריית </a:t>
            </a:r>
            <a:r>
              <a:rPr lang="en-US" sz="2400" dirty="0" err="1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mlpack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המדדים השונים.</a:t>
            </a:r>
          </a:p>
          <a:p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מודל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RADE 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מממש באופן יעיל אלגוריתמי</a:t>
            </a:r>
            <a:r>
              <a:rPr lang="en-US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ML </a:t>
            </a:r>
            <a:r>
              <a:rPr lang="he-IL" sz="2400" dirty="0">
                <a:solidFill>
                  <a:srgbClr val="2222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בסבירות גבוהה, תוך פגיעה מינימלית בחוזקות האלגוריתמים ובהסתברות ההצלחה שלהם במשימות סיווג.</a:t>
            </a:r>
          </a:p>
          <a:p>
            <a:endParaRPr lang="he-IL" sz="2400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solidFill>
                <a:srgbClr val="22222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/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buNone/>
            </a:pP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80B321-E130-4D0C-BBE2-81A866BE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11" y="-11078"/>
            <a:ext cx="8912225" cy="965235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396169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C94941-BEC2-4D0C-B728-41574ADB5B97}"/>
              </a:ext>
            </a:extLst>
          </p:cNvPr>
          <p:cNvSpPr/>
          <p:nvPr/>
        </p:nvSpPr>
        <p:spPr>
          <a:xfrm>
            <a:off x="4093689" y="107239"/>
            <a:ext cx="4004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Main References</a:t>
            </a:r>
            <a:endParaRPr lang="he-IL" sz="4400" u="sng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B075C-5F5C-4764-AA25-B02967263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17" y="1299406"/>
            <a:ext cx="10220765" cy="5198235"/>
          </a:xfrm>
        </p:spPr>
        <p:txBody>
          <a:bodyPr>
            <a:normAutofit/>
          </a:bodyPr>
          <a:lstStyle/>
          <a:p>
            <a:pPr lvl="1" algn="l" rtl="0"/>
            <a:r>
              <a:rPr lang="en-US" dirty="0"/>
              <a:t>R.R. Curtin, M. </a:t>
            </a:r>
            <a:r>
              <a:rPr lang="en-US" dirty="0" err="1"/>
              <a:t>Edel</a:t>
            </a:r>
            <a:r>
              <a:rPr lang="en-US" dirty="0"/>
              <a:t>, M. </a:t>
            </a:r>
            <a:r>
              <a:rPr lang="en-US" dirty="0" err="1"/>
              <a:t>Lozhnikov</a:t>
            </a:r>
            <a:r>
              <a:rPr lang="en-US" dirty="0"/>
              <a:t>, Y. </a:t>
            </a:r>
            <a:r>
              <a:rPr lang="en-US" dirty="0" err="1"/>
              <a:t>Mentekidis</a:t>
            </a:r>
            <a:r>
              <a:rPr lang="en-US" dirty="0"/>
              <a:t>, S. </a:t>
            </a:r>
            <a:r>
              <a:rPr lang="en-US" dirty="0" err="1"/>
              <a:t>Ghaisas</a:t>
            </a:r>
            <a:r>
              <a:rPr lang="en-US" dirty="0"/>
              <a:t>, S. Zhang. “</a:t>
            </a:r>
            <a:r>
              <a:rPr lang="en-US" dirty="0" err="1"/>
              <a:t>mlpack</a:t>
            </a:r>
            <a:r>
              <a:rPr lang="en-US" dirty="0"/>
              <a:t> 3: a fast, flexible C++ machine learning library.” Journal of Open Source Software 3(26): pp. 726, 2018.</a:t>
            </a:r>
          </a:p>
          <a:p>
            <a:pPr lvl="1" algn="l" rtl="0"/>
            <a:r>
              <a:rPr lang="en-US" dirty="0"/>
              <a:t>Will </a:t>
            </a:r>
            <a:r>
              <a:rPr lang="en-US" dirty="0" err="1"/>
              <a:t>Koehrsen</a:t>
            </a:r>
            <a:r>
              <a:rPr lang="en-US" dirty="0"/>
              <a:t>, August 2018, “An Implementation and Explanation of the Random Forest in Python”. Published in “Towards Data Science” site. </a:t>
            </a:r>
          </a:p>
          <a:p>
            <a:pPr lvl="1" algn="l" rtl="0"/>
            <a:r>
              <a:rPr lang="en-US" dirty="0"/>
              <a:t>Tony </a:t>
            </a:r>
            <a:r>
              <a:rPr lang="en-US" dirty="0" err="1"/>
              <a:t>Yiu</a:t>
            </a:r>
            <a:r>
              <a:rPr lang="en-US" dirty="0"/>
              <a:t>, June 2019, “Understanding Random Forest”. Published in “Towards Data Science” site. </a:t>
            </a:r>
          </a:p>
          <a:p>
            <a:pPr lvl="1" algn="l" rtl="0"/>
            <a:r>
              <a:rPr lang="en-US" dirty="0"/>
              <a:t>Renuka Joshi, September 2016, “Accuracy, Precision, Recall &amp; F1 Score: Interpretation of Performance Measures”. Published in “</a:t>
            </a:r>
            <a:r>
              <a:rPr lang="en-US" dirty="0" err="1"/>
              <a:t>Exsilio</a:t>
            </a:r>
            <a:r>
              <a:rPr lang="en-US" dirty="0"/>
              <a:t> Solutions” site.</a:t>
            </a:r>
          </a:p>
          <a:p>
            <a:pPr lvl="1" algn="l" rtl="0"/>
            <a:r>
              <a:rPr lang="en-US" dirty="0"/>
              <a:t> Jason Brownlee, November 2016, “How To Implement The Decision Tree Algorithm From Scratch In Python”. Published in “Machine Learning Mastery” site.</a:t>
            </a:r>
          </a:p>
          <a:p>
            <a:pPr lvl="1" algn="l" rtl="0"/>
            <a:r>
              <a:rPr lang="en-US" dirty="0" err="1"/>
              <a:t>Mael</a:t>
            </a:r>
            <a:r>
              <a:rPr lang="en-US" dirty="0"/>
              <a:t> Fabian, February 2014, “Boosting and AdaBoost clearly explained”. Published in “Towards Data Science” site.</a:t>
            </a:r>
          </a:p>
          <a:p>
            <a:pPr lvl="1" algn="l" rtl="0"/>
            <a:r>
              <a:rPr lang="en-US" dirty="0" err="1"/>
              <a:t>mlpack</a:t>
            </a:r>
            <a:r>
              <a:rPr lang="en-US" dirty="0"/>
              <a:t> site - fast, flexible C++ machine learning library. “</a:t>
            </a:r>
            <a:r>
              <a:rPr lang="en-US" u="sng" dirty="0">
                <a:hlinkClick r:id="rId2"/>
              </a:rPr>
              <a:t>www.mlpack.org</a:t>
            </a:r>
            <a:r>
              <a:rPr lang="en-US" dirty="0"/>
              <a:t>”</a:t>
            </a:r>
          </a:p>
          <a:p>
            <a:pPr lvl="1" algn="l" rtl="0"/>
            <a:r>
              <a:rPr lang="en-US" dirty="0"/>
              <a:t>armadillo site – C++ library for linear algebra &amp; scientific computing “</a:t>
            </a:r>
            <a:r>
              <a:rPr lang="en-US" u="sng" dirty="0">
                <a:hlinkClick r:id="rId3"/>
              </a:rPr>
              <a:t>arma.sourceforge.net</a:t>
            </a:r>
            <a:r>
              <a:rPr lang="en-US" dirty="0"/>
              <a:t>”</a:t>
            </a:r>
          </a:p>
          <a:p>
            <a:pPr lvl="1" algn="l" rtl="0"/>
            <a:r>
              <a:rPr lang="en-US" dirty="0"/>
              <a:t>matplotlib documentation – “</a:t>
            </a:r>
            <a:r>
              <a:rPr lang="en-US" u="sng" dirty="0">
                <a:hlinkClick r:id="rId4"/>
              </a:rPr>
              <a:t>matplotlib.org</a:t>
            </a:r>
            <a:r>
              <a:rPr lang="en-US" dirty="0"/>
              <a:t>”</a:t>
            </a:r>
          </a:p>
          <a:p>
            <a:pPr lvl="1" algn="l" rtl="0"/>
            <a:r>
              <a:rPr lang="en-US" dirty="0"/>
              <a:t>writing Json guide – “</a:t>
            </a:r>
            <a:r>
              <a:rPr lang="en-US" u="sng" dirty="0">
                <a:hlinkClick r:id="rId5"/>
              </a:rPr>
              <a:t>www.cochoy.fr/boost-property-tree</a:t>
            </a:r>
            <a:r>
              <a:rPr lang="en-US" dirty="0"/>
              <a:t>”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432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0A94F8-BC67-46B1-86B7-D87D19370977}"/>
              </a:ext>
            </a:extLst>
          </p:cNvPr>
          <p:cNvSpPr/>
          <p:nvPr/>
        </p:nvSpPr>
        <p:spPr>
          <a:xfrm>
            <a:off x="3270547" y="3013501"/>
            <a:ext cx="5650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נספחים – תוצאות הרצה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176335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4304483" y="48544"/>
            <a:ext cx="3583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- Default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שיטת '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per sample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' </a:t>
            </a:r>
            <a:endParaRPr lang="he-I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B3A1-AE29-4150-9D74-78B59132A4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13" y="593035"/>
            <a:ext cx="7580244" cy="392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4EFAF-712E-4950-9994-1B37397D3A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4" y="4605076"/>
            <a:ext cx="11983886" cy="2418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9F33AB-4B61-4A65-9CBC-6E49327375D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96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AED185-681D-4C63-9D64-2A79761305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4" y="4678018"/>
            <a:ext cx="11952385" cy="2292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5206974" y="48544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 - Default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שיטת ‘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All</a:t>
            </a:r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' </a:t>
            </a:r>
            <a:endParaRPr lang="he-I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35DFE-63D8-422A-8972-197C55AE542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AAF6C-936D-49A8-852F-1E83F62A72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98" y="560456"/>
            <a:ext cx="7388493" cy="400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72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C245D7-7C26-4B9B-AA06-503116075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6" y="4522152"/>
            <a:ext cx="11939683" cy="252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6110265" y="54038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endParaRPr lang="he-I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35DFE-63D8-422A-8972-197C55AE542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62AFA-0FD9-43FA-9D7E-94E96AEFD7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32" y="584663"/>
            <a:ext cx="7569822" cy="393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358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DA27DC-48C3-40CF-93BA-D1B6665D9D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4" y="4599636"/>
            <a:ext cx="11992706" cy="23710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6195223" y="54038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  <a:endParaRPr lang="he-I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35DFE-63D8-422A-8972-197C55AE542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FFD1C-D947-4471-99BB-7CEA940590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9" y="456634"/>
            <a:ext cx="7427646" cy="4202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D4AE9B-E1B6-42C0-BEFC-52348E6406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" y="4585252"/>
            <a:ext cx="12088011" cy="2478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5774434" y="0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דגלים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 + d</a:t>
            </a:r>
            <a:endParaRPr lang="he-I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35DFE-63D8-422A-8972-197C55AE542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0BC76-06A8-4837-AD9B-83A43B9377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8" y="461665"/>
            <a:ext cx="8171346" cy="412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09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62D0CF-36C8-4973-911E-03A43286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7234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8958AAC-AF0A-4060-9CCC-D61AD5D9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148" y="205830"/>
            <a:ext cx="8759703" cy="1280890"/>
          </a:xfrm>
        </p:spPr>
        <p:txBody>
          <a:bodyPr>
            <a:norm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מוטיבציה – </a:t>
            </a:r>
            <a:r>
              <a:rPr lang="en-US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302AFB-B09A-4F6D-B740-B66C95A6A471}"/>
              </a:ext>
            </a:extLst>
          </p:cNvPr>
          <p:cNvSpPr/>
          <p:nvPr/>
        </p:nvSpPr>
        <p:spPr>
          <a:xfrm>
            <a:off x="2954215" y="5769001"/>
            <a:ext cx="7997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מטרתנו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צמצום החסרונות של המודל הקלאסי תוך שימור חוזקותיו.</a:t>
            </a:r>
          </a:p>
        </p:txBody>
      </p:sp>
    </p:spTree>
    <p:extLst>
      <p:ext uri="{BB962C8B-B14F-4D97-AF65-F5344CB8AC3E}">
        <p14:creationId xmlns:p14="http://schemas.microsoft.com/office/powerpoint/2010/main" val="79026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16CB6C-0BB0-46B4-9852-16C07219AB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9" y="4558748"/>
            <a:ext cx="12011176" cy="24649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7EA16-74FE-4EBD-A515-DC24DBC97297}"/>
              </a:ext>
            </a:extLst>
          </p:cNvPr>
          <p:cNvSpPr/>
          <p:nvPr/>
        </p:nvSpPr>
        <p:spPr>
          <a:xfrm>
            <a:off x="5808097" y="0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דגלים </a:t>
            </a:r>
            <a:r>
              <a:rPr 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 + s</a:t>
            </a:r>
            <a:endParaRPr lang="he-IL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35DFE-63D8-422A-8972-197C55AE5428}"/>
              </a:ext>
            </a:extLst>
          </p:cNvPr>
          <p:cNvSpPr/>
          <p:nvPr/>
        </p:nvSpPr>
        <p:spPr>
          <a:xfrm>
            <a:off x="8163339" y="4717774"/>
            <a:ext cx="3935896" cy="21402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E1E2C-8FF0-4809-8499-B31515E9A0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10" y="461665"/>
            <a:ext cx="7302085" cy="4090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427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A7BD9-9DCE-42BD-AA0B-DEE80F73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52" y="1131351"/>
            <a:ext cx="2203096" cy="1133548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</a:p>
        </p:txBody>
      </p:sp>
      <p:pic>
        <p:nvPicPr>
          <p:cNvPr id="2050" name="Picture 2" descr="×ª××¦××ª ×ª××× × ×¢×××¨ âªforest funnyâ¬â">
            <a:extLst>
              <a:ext uri="{FF2B5EF4-FFF2-40B4-BE49-F238E27FC236}">
                <a16:creationId xmlns:a16="http://schemas.microsoft.com/office/drawing/2014/main" id="{5AE0A182-C6ED-4C34-8756-0D401D81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04416"/>
            <a:ext cx="4762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696B-5475-4B55-8BD2-FB836C0A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9" y="1540189"/>
            <a:ext cx="10491739" cy="3777622"/>
          </a:xfrm>
        </p:spPr>
        <p:txBody>
          <a:bodyPr/>
          <a:lstStyle/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IOT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Internet Of Things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 - רשת של חפצים פיזיים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"דברים", המשובצים באלקטרוניקה, תוכנה וחיישנים המאפשרים תקשורת בין החפצים ויכולות איסוף והחלפת מידע.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שוק ענק שנמצא בצמיחה, עם אפליקציות רבות ומגוונות – החל מ-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Raspberry Pi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ועד שימוש ב"בתים חכמים".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לרוב מדובר ברכיבים עם כמות זכרון מצומצמת וכוח עיבוד מוגבל – צורך באלגוריתמים מותאמים ויעילים.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הטמעה של מודל יעיל מבוסס 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= התמודדות משופרת עם כמויות המידע הגדולות שעוברות ברשתות ה-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IOT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endParaRPr lang="he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41D88-EC6E-4716-B6A1-02073C78AF77}"/>
              </a:ext>
            </a:extLst>
          </p:cNvPr>
          <p:cNvSpPr/>
          <p:nvPr/>
        </p:nvSpPr>
        <p:spPr>
          <a:xfrm>
            <a:off x="4096895" y="99144"/>
            <a:ext cx="3998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he-IL" sz="4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מוטיבציה – המשך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F84A9-8CDD-4BA1-9D4A-55CC9644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64" y="5366074"/>
            <a:ext cx="1047750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00B4C-FB5B-4FD0-87EF-7876A541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61" y="5131448"/>
            <a:ext cx="3051580" cy="17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1091-2BAB-4EC0-B228-969D02043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4340" y="110170"/>
            <a:ext cx="3703320" cy="767397"/>
          </a:xfrm>
        </p:spPr>
        <p:txBody>
          <a:bodyPr>
            <a:noAutofit/>
          </a:bodyPr>
          <a:lstStyle/>
          <a:p>
            <a:r>
              <a:rPr lang="en-US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1B31F-D9D6-4C71-ABCA-DA66A5A8B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" y="980758"/>
            <a:ext cx="11633200" cy="5643562"/>
          </a:xfrm>
        </p:spPr>
        <p:txBody>
          <a:bodyPr/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עץ החלטה (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Decision Tree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– בכל ענף נבחר תנאי חלוקה שישיג את החלוקה המיטבית.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Random Forest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מורכב ממספר עצי החלטה, חיזוי נלקח לפי ה-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class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עם ההסתברות המשוקללת הגבוהה ביותר.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לכל עץ: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אקראיות של ה-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features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לפיהם מבוצעת החלוקה.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אקראיות של ה-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data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לפיו העץ מאומן.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קורלציה נמוכה בין העצים – דיוק גבוה יותר.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431DD-A69B-48A6-9C34-8CF53F0AA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76" y="3942256"/>
            <a:ext cx="3784481" cy="2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5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510620-4388-427E-BE67-FDEC1C3931D6}"/>
              </a:ext>
            </a:extLst>
          </p:cNvPr>
          <p:cNvSpPr/>
          <p:nvPr/>
        </p:nvSpPr>
        <p:spPr>
          <a:xfrm>
            <a:off x="4894458" y="0"/>
            <a:ext cx="3247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מודל הפרויקט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81A3C-B9E0-4AF7-8A56-414BB8C166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34" y="935525"/>
            <a:ext cx="8384393" cy="49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7EC18C-2A7A-46BD-AD92-F2EE70F5E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223651"/>
              </p:ext>
            </p:extLst>
          </p:nvPr>
        </p:nvGraphicFramePr>
        <p:xfrm>
          <a:off x="-14068" y="1209821"/>
          <a:ext cx="12220135" cy="589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78C076A-A02F-4DF7-B8C9-EE1016F832B8}"/>
              </a:ext>
            </a:extLst>
          </p:cNvPr>
          <p:cNvSpPr/>
          <p:nvPr/>
        </p:nvSpPr>
        <p:spPr>
          <a:xfrm>
            <a:off x="5332009" y="163509"/>
            <a:ext cx="1527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הרעיון</a:t>
            </a:r>
            <a:endParaRPr lang="he-IL" u="sng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043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D776-1159-4D14-9B4C-6C62057EC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73" y="1404730"/>
            <a:ext cx="8915400" cy="1842053"/>
          </a:xfrm>
        </p:spPr>
        <p:txBody>
          <a:bodyPr/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בחירת ספריה מתאימה – </a:t>
            </a:r>
            <a:r>
              <a:rPr 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mlpack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למידת ה-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API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של הספריה והאפשרויות השונות שהיא מציעה.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7C998C-6FA0-497C-A4B9-8C459A89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436" y="177337"/>
            <a:ext cx="2544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</a:t>
            </a:r>
            <a:r>
              <a:rPr lang="he-IL" sz="4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endParaRPr lang="he-IL" u="sng" dirty="0">
              <a:solidFill>
                <a:schemeClr val="tx1">
                  <a:lumMod val="85000"/>
                  <a:lumOff val="1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AAA88-943B-4FA2-BB53-05085898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77" y="4022411"/>
            <a:ext cx="2707445" cy="27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F42C-A52F-43D6-B1E0-3F1FED19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1137139"/>
            <a:ext cx="11044311" cy="5720861"/>
          </a:xfrm>
        </p:spPr>
        <p:txBody>
          <a:bodyPr>
            <a:normAutofit/>
          </a:bodyPr>
          <a:lstStyle/>
          <a:p>
            <a:pPr lvl="1" algn="r" rtl="1">
              <a:lnSpc>
                <a:spcPct val="150000"/>
              </a:lnSpc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Shuttle – from “UCI machine learning repository”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נתוני כלי תעופה מ-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NASA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1" algn="r" rtl="1">
              <a:lnSpc>
                <a:spcPct val="150000"/>
              </a:lnSpc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CCF – from “Kaggle”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נתוני העברות אשראי – האם זיוף או אמיתי.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algn="r" rtl="1">
              <a:lnSpc>
                <a:spcPct val="150000"/>
              </a:lnSpc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"KDD”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סימולציות בסביבת רשת צבאית. האם החיבור "רע" או "טוב".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“FC”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סיווג סוגי עצים.</a:t>
            </a:r>
          </a:p>
          <a:p>
            <a:pPr lvl="1">
              <a:lnSpc>
                <a:spcPct val="150000"/>
              </a:lnSpc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שונים עם מאפיינים שונים – תוצאות מהימנות יותר.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F4A7DA-0B64-4B62-B4F1-B84065AE5325}"/>
              </a:ext>
            </a:extLst>
          </p:cNvPr>
          <p:cNvSpPr txBox="1">
            <a:spLocks/>
          </p:cNvSpPr>
          <p:nvPr/>
        </p:nvSpPr>
        <p:spPr>
          <a:xfrm>
            <a:off x="5414962" y="122775"/>
            <a:ext cx="2127592" cy="767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3068773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11445</TotalTime>
  <Words>1613</Words>
  <Application>Microsoft Office PowerPoint</Application>
  <PresentationFormat>Widescreen</PresentationFormat>
  <Paragraphs>236</Paragraphs>
  <Slides>31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David</vt:lpstr>
      <vt:lpstr>Wingdings 3</vt:lpstr>
      <vt:lpstr>Wisp</vt:lpstr>
      <vt:lpstr>מימוש מודל RADE ב-C++</vt:lpstr>
      <vt:lpstr>מטרת הפרויקט</vt:lpstr>
      <vt:lpstr>מוטיבציה – Random Forest</vt:lpstr>
      <vt:lpstr>PowerPoint Presentation</vt:lpstr>
      <vt:lpstr>Random Forest</vt:lpstr>
      <vt:lpstr>PowerPoint Presentation</vt:lpstr>
      <vt:lpstr>PowerPoint Presentation</vt:lpstr>
      <vt:lpstr>מתודולוגיה</vt:lpstr>
      <vt:lpstr>PowerPoint Presentation</vt:lpstr>
      <vt:lpstr>הרצות בפרויקט – שלב ראשון </vt:lpstr>
      <vt:lpstr>תכנון בדיקות הפרויקט</vt:lpstr>
      <vt:lpstr>שלבים בביצוע הפרויקט</vt:lpstr>
      <vt:lpstr>שלבים בביצוע הפרויקט</vt:lpstr>
      <vt:lpstr>שלבים בביצוע הפרויקט</vt:lpstr>
      <vt:lpstr>תוצאות ומסקנות</vt:lpstr>
      <vt:lpstr>תוצאות ומסקנות</vt:lpstr>
      <vt:lpstr>תוצאות ומסקנות</vt:lpstr>
      <vt:lpstr>תוצאות ומסקנות</vt:lpstr>
      <vt:lpstr>תוצאות ומסקנות</vt:lpstr>
      <vt:lpstr>מסקנות עיקריות</vt:lpstr>
      <vt:lpstr>הצעות להרחבת הפרויקט</vt:lpstr>
      <vt:lpstr>סיכום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בעיבוד אותות פיזיולוגים</dc:title>
  <dc:creator>Shirili Shelef</dc:creator>
  <cp:keywords>CTPClassification=CTP_NT</cp:keywords>
  <cp:lastModifiedBy>Lior Kiassi</cp:lastModifiedBy>
  <cp:revision>401</cp:revision>
  <dcterms:created xsi:type="dcterms:W3CDTF">2019-05-27T14:26:57Z</dcterms:created>
  <dcterms:modified xsi:type="dcterms:W3CDTF">2019-12-17T18:51:26Z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197bda34-ecd8-4d50-9b03-c8f3620e77ba</vt:lpwstr>
  </property>
  <property fmtid="{D5CDD505-2E9C-101B-9397-08002B2CF9AE}" pid="3" name="CTP_TimeStamp">
    <vt:lpwstr>2019-06-20 08:51:29Z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